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sldIdLst>
    <p:sldId id="259" r:id="rId2"/>
    <p:sldId id="258" r:id="rId3"/>
    <p:sldId id="257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8DA8"/>
    <a:srgbClr val="649EBB"/>
    <a:srgbClr val="6FAFCC"/>
    <a:srgbClr val="B7E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5"/>
  </p:normalViewPr>
  <p:slideViewPr>
    <p:cSldViewPr snapToGrid="0" snapToObjects="1">
      <p:cViewPr varScale="1">
        <p:scale>
          <a:sx n="89" d="100"/>
          <a:sy n="89" d="100"/>
        </p:scale>
        <p:origin x="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68F8-FAD1-B94C-9E2E-9A1087B02C4C}" type="datetimeFigureOut">
              <a:rPr kumimoji="1" lang="zh-TW" altLang="en-US" smtClean="0"/>
              <a:t>2017/7/12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7C8D439-3AE9-504C-8038-0B2C033747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368154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68F8-FAD1-B94C-9E2E-9A1087B02C4C}" type="datetimeFigureOut">
              <a:rPr kumimoji="1" lang="zh-TW" altLang="en-US" smtClean="0"/>
              <a:t>2017/7/12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D439-3AE9-504C-8038-0B2C033747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70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68F8-FAD1-B94C-9E2E-9A1087B02C4C}" type="datetimeFigureOut">
              <a:rPr kumimoji="1" lang="zh-TW" altLang="en-US" smtClean="0"/>
              <a:t>2017/7/12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D439-3AE9-504C-8038-0B2C033747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506686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68F8-FAD1-B94C-9E2E-9A1087B02C4C}" type="datetimeFigureOut">
              <a:rPr kumimoji="1" lang="zh-TW" altLang="en-US" smtClean="0"/>
              <a:t>2017/7/12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D439-3AE9-504C-8038-0B2C033747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9987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96168F8-FAD1-B94C-9E2E-9A1087B02C4C}" type="datetimeFigureOut">
              <a:rPr kumimoji="1" lang="zh-TW" altLang="en-US" smtClean="0"/>
              <a:t>2017/7/12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kumimoji="1"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7C8D439-3AE9-504C-8038-0B2C033747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937206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68F8-FAD1-B94C-9E2E-9A1087B02C4C}" type="datetimeFigureOut">
              <a:rPr kumimoji="1" lang="zh-TW" altLang="en-US" smtClean="0"/>
              <a:t>2017/7/12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D439-3AE9-504C-8038-0B2C033747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564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68F8-FAD1-B94C-9E2E-9A1087B02C4C}" type="datetimeFigureOut">
              <a:rPr kumimoji="1" lang="zh-TW" altLang="en-US" smtClean="0"/>
              <a:t>2017/7/12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D439-3AE9-504C-8038-0B2C033747CE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7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68F8-FAD1-B94C-9E2E-9A1087B02C4C}" type="datetimeFigureOut">
              <a:rPr kumimoji="1" lang="zh-TW" altLang="en-US" smtClean="0"/>
              <a:t>2017/7/12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D439-3AE9-504C-8038-0B2C033747CE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68F8-FAD1-B94C-9E2E-9A1087B02C4C}" type="datetimeFigureOut">
              <a:rPr kumimoji="1" lang="zh-TW" altLang="en-US" smtClean="0"/>
              <a:t>2017/7/12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D439-3AE9-504C-8038-0B2C033747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658544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68F8-FAD1-B94C-9E2E-9A1087B02C4C}" type="datetimeFigureOut">
              <a:rPr kumimoji="1" lang="zh-TW" altLang="en-US" smtClean="0"/>
              <a:t>2017/7/12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D439-3AE9-504C-8038-0B2C033747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553306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68F8-FAD1-B94C-9E2E-9A1087B02C4C}" type="datetimeFigureOut">
              <a:rPr kumimoji="1" lang="zh-TW" altLang="en-US" smtClean="0"/>
              <a:t>2017/7/12</a:t>
            </a:fld>
            <a:endParaRPr kumimoji="1"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D439-3AE9-504C-8038-0B2C033747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9091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rgbClr val="B7E4FE"/>
            </a:gs>
            <a:gs pos="32000">
              <a:srgbClr val="B7E4FE">
                <a:alpha val="22000"/>
              </a:srgbClr>
            </a:gs>
            <a:gs pos="89000">
              <a:srgbClr val="B7E4FE">
                <a:alpha val="52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96168F8-FAD1-B94C-9E2E-9A1087B02C4C}" type="datetimeFigureOut">
              <a:rPr kumimoji="1" lang="zh-TW" altLang="en-US" smtClean="0"/>
              <a:t>2017/7/12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kumimoji="1" lang="zh-TW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7C8D439-3AE9-504C-8038-0B2C033747C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9638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1543050" y="1485900"/>
            <a:ext cx="8415338" cy="387191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355722" y="2592251"/>
            <a:ext cx="10058400" cy="1609344"/>
          </a:xfrm>
        </p:spPr>
        <p:txBody>
          <a:bodyPr>
            <a:normAutofit/>
          </a:bodyPr>
          <a:lstStyle/>
          <a:p>
            <a:r>
              <a:rPr kumimoji="1" lang="zh-TW" altLang="en-US" sz="7200" b="1" dirty="0" smtClean="0"/>
              <a:t>創意影音與製作</a:t>
            </a:r>
            <a:endParaRPr kumimoji="1" lang="zh-TW" altLang="en-US" sz="7200" b="1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5984748" y="388765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2800" b="1" dirty="0" smtClean="0"/>
              <a:t>任教老師：陳羽星</a:t>
            </a:r>
            <a:endParaRPr kumimoji="1" lang="zh-TW" altLang="en-US" sz="2800" b="1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2350961" y="1411151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3600" b="1" dirty="0" smtClean="0"/>
              <a:t>高一選修課程</a:t>
            </a:r>
            <a:endParaRPr kumimoji="1"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937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/>
              <a:t>師資介紹</a:t>
            </a:r>
            <a:endParaRPr kumimoji="1"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880" y="1989328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3600" b="1" u="sng" dirty="0">
                <a:latin typeface="+mj-ea"/>
                <a:ea typeface="+mj-ea"/>
              </a:rPr>
              <a:t>陳羽星 </a:t>
            </a:r>
            <a:r>
              <a:rPr lang="zh-TW" altLang="zh-TW" sz="3600" b="1" u="sng" dirty="0" smtClean="0">
                <a:latin typeface="+mj-ea"/>
                <a:ea typeface="+mj-ea"/>
              </a:rPr>
              <a:t>泡導</a:t>
            </a:r>
            <a:endParaRPr lang="zh-TW" altLang="en-US" sz="3600" b="1" u="sng" dirty="0" smtClean="0">
              <a:latin typeface="+mj-ea"/>
              <a:ea typeface="+mj-ea"/>
            </a:endParaRPr>
          </a:p>
          <a:p>
            <a:pPr marL="0" indent="0">
              <a:lnSpc>
                <a:spcPts val="1200"/>
              </a:lnSpc>
              <a:buNone/>
            </a:pPr>
            <a:endParaRPr lang="zh-TW" altLang="zh-TW" sz="28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+mj-ea"/>
                <a:ea typeface="+mj-ea"/>
              </a:rPr>
              <a:t>LIFT</a:t>
            </a:r>
            <a:r>
              <a:rPr lang="zh-TW" altLang="zh-TW" dirty="0">
                <a:latin typeface="+mj-ea"/>
                <a:ea typeface="+mj-ea"/>
              </a:rPr>
              <a:t>星起製片有限公司－總監、導演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+mj-ea"/>
                <a:ea typeface="+mj-ea"/>
              </a:rPr>
              <a:t>FIGHT.K</a:t>
            </a:r>
            <a:r>
              <a:rPr lang="zh-TW" altLang="en-US" dirty="0" smtClean="0">
                <a:latin typeface="+mj-ea"/>
                <a:ea typeface="+mj-ea"/>
              </a:rPr>
              <a:t>影音</a:t>
            </a:r>
            <a:r>
              <a:rPr lang="zh-TW" altLang="zh-TW" dirty="0" smtClean="0">
                <a:latin typeface="+mj-ea"/>
                <a:ea typeface="+mj-ea"/>
              </a:rPr>
              <a:t>多媒體</a:t>
            </a:r>
            <a:r>
              <a:rPr lang="zh-TW" altLang="en-US" dirty="0" smtClean="0">
                <a:latin typeface="+mj-ea"/>
                <a:ea typeface="+mj-ea"/>
              </a:rPr>
              <a:t>團</a:t>
            </a:r>
            <a:r>
              <a:rPr lang="zh-TW" altLang="zh-TW" dirty="0" smtClean="0">
                <a:latin typeface="+mj-ea"/>
                <a:ea typeface="+mj-ea"/>
              </a:rPr>
              <a:t>－團長</a:t>
            </a:r>
            <a:endParaRPr lang="zh-TW" altLang="zh-TW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zh-TW" dirty="0">
                <a:latin typeface="+mj-ea"/>
                <a:ea typeface="+mj-ea"/>
              </a:rPr>
              <a:t>高雄市立左營、文山、小港、楠梓、道明、師大附中等六校－大眾傳播社</a:t>
            </a:r>
            <a:r>
              <a:rPr lang="zh-TW" altLang="zh-TW" dirty="0" smtClean="0">
                <a:latin typeface="+mj-ea"/>
                <a:ea typeface="+mj-ea"/>
              </a:rPr>
              <a:t>老師</a:t>
            </a:r>
            <a:r>
              <a:rPr lang="en-US" altLang="zh-TW" dirty="0">
                <a:latin typeface="+mj-ea"/>
                <a:ea typeface="+mj-ea"/>
              </a:rPr>
              <a:t> </a:t>
            </a:r>
            <a:endParaRPr kumimoji="1" lang="zh-TW" altLang="en-US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+mj-ea"/>
                <a:ea typeface="+mj-ea"/>
              </a:rPr>
              <a:t>以表演藝術、大眾傳播相關的科系出生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>
                <a:latin typeface="+mj-ea"/>
                <a:ea typeface="+mj-ea"/>
              </a:rPr>
              <a:t>   曾支援過數支電影製片、電影編導及劇場公演的指導</a:t>
            </a:r>
            <a:r>
              <a:rPr lang="mr-IN" altLang="zh-TW" dirty="0" smtClean="0">
                <a:latin typeface="+mj-ea"/>
                <a:ea typeface="+mj-ea"/>
              </a:rPr>
              <a:t>…</a:t>
            </a:r>
            <a:r>
              <a:rPr lang="zh-TW" altLang="en-US" dirty="0" smtClean="0">
                <a:latin typeface="+mj-ea"/>
                <a:ea typeface="+mj-ea"/>
              </a:rPr>
              <a:t>等相關經驗。</a:t>
            </a:r>
            <a:endParaRPr lang="zh-TW" altLang="zh-TW" dirty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25" y="5831840"/>
            <a:ext cx="1558615" cy="1036479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2371" r="24223" b="53778"/>
          <a:stretch/>
        </p:blipFill>
        <p:spPr>
          <a:xfrm>
            <a:off x="9025889" y="535262"/>
            <a:ext cx="2602229" cy="25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/>
              <a:t>課程規劃與說明</a:t>
            </a:r>
            <a:endParaRPr kumimoji="1"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5768" y="2060766"/>
            <a:ext cx="10058400" cy="4050792"/>
          </a:xfrm>
        </p:spPr>
        <p:txBody>
          <a:bodyPr/>
          <a:lstStyle/>
          <a:p>
            <a:r>
              <a:rPr lang="zh-TW" altLang="en-US" sz="2400" dirty="0">
                <a:latin typeface="+mj-ea"/>
                <a:ea typeface="+mj-ea"/>
              </a:rPr>
              <a:t>課程分為上下學期，將課程分為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八大主題 </a:t>
            </a:r>
            <a:endParaRPr lang="zh-TW" altLang="en-US" sz="2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zh-TW" sz="2400" dirty="0" smtClean="0">
                <a:latin typeface="+mj-ea"/>
                <a:ea typeface="+mj-ea"/>
              </a:rPr>
              <a:t> </a:t>
            </a:r>
            <a:r>
              <a:rPr lang="zh-TW" altLang="en-US" sz="2400" dirty="0">
                <a:latin typeface="+mj-ea"/>
                <a:ea typeface="+mj-ea"/>
              </a:rPr>
              <a:t>以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小組模式</a:t>
            </a:r>
            <a:r>
              <a:rPr lang="zh-TW" altLang="en-US" sz="2400" dirty="0">
                <a:latin typeface="+mj-ea"/>
                <a:ea typeface="+mj-ea"/>
              </a:rPr>
              <a:t>進行分組，最多</a:t>
            </a:r>
            <a:r>
              <a:rPr lang="zh-TW" altLang="en-US" sz="2400" b="1" dirty="0">
                <a:latin typeface="+mj-ea"/>
                <a:ea typeface="+mj-ea"/>
              </a:rPr>
              <a:t>以 </a:t>
            </a:r>
            <a:r>
              <a:rPr lang="en-US" altLang="zh-TW" sz="2400" b="1" dirty="0">
                <a:latin typeface="+mj-ea"/>
                <a:ea typeface="+mj-ea"/>
              </a:rPr>
              <a:t>3-6 </a:t>
            </a:r>
            <a:r>
              <a:rPr lang="zh-TW" altLang="en-US" sz="2400" b="1" dirty="0">
                <a:latin typeface="+mj-ea"/>
                <a:ea typeface="+mj-ea"/>
              </a:rPr>
              <a:t>人</a:t>
            </a:r>
            <a:r>
              <a:rPr lang="zh-TW" altLang="en-US" sz="2400" dirty="0">
                <a:latin typeface="+mj-ea"/>
                <a:ea typeface="+mj-ea"/>
              </a:rPr>
              <a:t>為限 </a:t>
            </a:r>
          </a:p>
          <a:p>
            <a:endParaRPr kumimoji="1" lang="zh-TW" altLang="en-US" dirty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97600" y="1930400"/>
            <a:ext cx="2844800" cy="670560"/>
          </a:xfrm>
          <a:prstGeom prst="rect">
            <a:avLst/>
          </a:prstGeom>
          <a:solidFill>
            <a:srgbClr val="6FAFCC">
              <a:alpha val="83922"/>
            </a:srgbClr>
          </a:solidFill>
          <a:ln>
            <a:solidFill>
              <a:srgbClr val="649EBB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zh-TW" altLang="en-US" dirty="0" smtClean="0">
                <a:solidFill>
                  <a:schemeClr val="bg1"/>
                </a:solidFill>
                <a:latin typeface="+mj-ea"/>
                <a:ea typeface="+mj-ea"/>
              </a:rPr>
              <a:t>新聞稿與劇本寫作 </a:t>
            </a:r>
            <a:endParaRPr lang="zh-TW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07760" y="2773680"/>
            <a:ext cx="2844800" cy="670560"/>
          </a:xfrm>
          <a:prstGeom prst="rect">
            <a:avLst/>
          </a:prstGeom>
          <a:solidFill>
            <a:srgbClr val="649EBB"/>
          </a:solidFill>
          <a:ln>
            <a:solidFill>
              <a:srgbClr val="59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dirty="0" smtClean="0">
                <a:solidFill>
                  <a:schemeClr val="bg1"/>
                </a:solidFill>
                <a:latin typeface="+mj-ea"/>
                <a:ea typeface="+mj-ea"/>
              </a:rPr>
              <a:t>感官之旅</a:t>
            </a:r>
            <a:r>
              <a:rPr lang="zh-TW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（五官體驗生活） </a:t>
            </a:r>
            <a:endParaRPr lang="zh-TW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87440" y="3667760"/>
            <a:ext cx="2844800" cy="670560"/>
          </a:xfrm>
          <a:prstGeom prst="rect">
            <a:avLst/>
          </a:prstGeom>
          <a:solidFill>
            <a:srgbClr val="6FAFCC"/>
          </a:solidFill>
          <a:ln>
            <a:solidFill>
              <a:srgbClr val="649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dirty="0" smtClean="0">
                <a:latin typeface="+mj-ea"/>
                <a:ea typeface="+mj-ea"/>
              </a:rPr>
              <a:t>企劃撰寫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07760" y="4500880"/>
            <a:ext cx="2844800" cy="670560"/>
          </a:xfrm>
          <a:prstGeom prst="rect">
            <a:avLst/>
          </a:prstGeom>
          <a:solidFill>
            <a:srgbClr val="649EBB"/>
          </a:solidFill>
          <a:ln>
            <a:solidFill>
              <a:srgbClr val="59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dirty="0" smtClean="0">
                <a:latin typeface="+mj-ea"/>
                <a:ea typeface="+mj-ea"/>
              </a:rPr>
              <a:t>戲劇表演 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35440" y="3525520"/>
            <a:ext cx="2844800" cy="670560"/>
          </a:xfrm>
          <a:prstGeom prst="rect">
            <a:avLst/>
          </a:prstGeom>
          <a:solidFill>
            <a:srgbClr val="6FAFCC"/>
          </a:solidFill>
          <a:ln>
            <a:solidFill>
              <a:srgbClr val="59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dirty="0" smtClean="0">
                <a:latin typeface="+mj-ea"/>
                <a:ea typeface="+mj-ea"/>
                <a:cs typeface="Yuppy TC" charset="-120"/>
              </a:rPr>
              <a:t>導演與場面調度 </a:t>
            </a:r>
            <a:endParaRPr lang="zh-TW" altLang="en-US" dirty="0">
              <a:latin typeface="+mj-ea"/>
              <a:ea typeface="+mj-ea"/>
              <a:cs typeface="Yuppy TC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245600" y="4368800"/>
            <a:ext cx="2844800" cy="670560"/>
          </a:xfrm>
          <a:prstGeom prst="rect">
            <a:avLst/>
          </a:prstGeom>
          <a:solidFill>
            <a:srgbClr val="598DA8"/>
          </a:solidFill>
          <a:ln>
            <a:solidFill>
              <a:srgbClr val="59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dirty="0" smtClean="0">
                <a:latin typeface="+mj-ea"/>
                <a:ea typeface="+mj-ea"/>
                <a:cs typeface="Yuppy TC" charset="-120"/>
              </a:rPr>
              <a:t>靜態</a:t>
            </a:r>
            <a:r>
              <a:rPr lang="en-US" altLang="zh-TW" dirty="0" smtClean="0">
                <a:latin typeface="+mj-ea"/>
                <a:ea typeface="+mj-ea"/>
                <a:cs typeface="Yuppy TC" charset="-120"/>
              </a:rPr>
              <a:t>/</a:t>
            </a:r>
            <a:r>
              <a:rPr lang="zh-TW" altLang="en-US" dirty="0" smtClean="0">
                <a:latin typeface="+mj-ea"/>
                <a:ea typeface="+mj-ea"/>
                <a:cs typeface="Yuppy TC" charset="-120"/>
              </a:rPr>
              <a:t>動態攝影 </a:t>
            </a:r>
            <a:endParaRPr lang="zh-TW" altLang="en-US" dirty="0">
              <a:latin typeface="+mj-ea"/>
              <a:ea typeface="+mj-ea"/>
              <a:cs typeface="Yuppy TC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225280" y="5262880"/>
            <a:ext cx="2844800" cy="670560"/>
          </a:xfrm>
          <a:prstGeom prst="rect">
            <a:avLst/>
          </a:prstGeom>
          <a:solidFill>
            <a:srgbClr val="6FAFCC"/>
          </a:solidFill>
          <a:ln>
            <a:solidFill>
              <a:srgbClr val="649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dirty="0" smtClean="0">
                <a:latin typeface="+mj-ea"/>
                <a:ea typeface="+mj-ea"/>
                <a:cs typeface="Yuppy TC" charset="-120"/>
              </a:rPr>
              <a:t>聲音製作與配樂 </a:t>
            </a:r>
            <a:endParaRPr lang="zh-TW" altLang="en-US" dirty="0">
              <a:latin typeface="+mj-ea"/>
              <a:ea typeface="+mj-ea"/>
              <a:cs typeface="Yuppy TC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245600" y="6096000"/>
            <a:ext cx="2844800" cy="670560"/>
          </a:xfrm>
          <a:prstGeom prst="rect">
            <a:avLst/>
          </a:prstGeom>
          <a:solidFill>
            <a:srgbClr val="598DA8"/>
          </a:solidFill>
          <a:ln>
            <a:solidFill>
              <a:srgbClr val="59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dirty="0" smtClean="0">
                <a:latin typeface="+mj-ea"/>
                <a:ea typeface="+mj-ea"/>
                <a:cs typeface="Yuppy TC" charset="-120"/>
              </a:rPr>
              <a:t>後製</a:t>
            </a:r>
            <a:r>
              <a:rPr lang="en-US" altLang="zh-TW" dirty="0" smtClean="0">
                <a:latin typeface="+mj-ea"/>
                <a:ea typeface="+mj-ea"/>
                <a:cs typeface="Yuppy TC" charset="-120"/>
              </a:rPr>
              <a:t>/</a:t>
            </a:r>
            <a:r>
              <a:rPr lang="zh-TW" altLang="en-US" dirty="0" smtClean="0">
                <a:latin typeface="+mj-ea"/>
                <a:ea typeface="+mj-ea"/>
                <a:cs typeface="Yuppy TC" charset="-120"/>
              </a:rPr>
              <a:t>剪輯</a:t>
            </a:r>
            <a:r>
              <a:rPr lang="en-US" altLang="zh-TW" dirty="0" smtClean="0">
                <a:latin typeface="+mj-ea"/>
                <a:ea typeface="+mj-ea"/>
                <a:cs typeface="Yuppy TC" charset="-120"/>
              </a:rPr>
              <a:t>/</a:t>
            </a:r>
            <a:r>
              <a:rPr lang="zh-TW" altLang="en-US" dirty="0" smtClean="0">
                <a:latin typeface="+mj-ea"/>
                <a:ea typeface="+mj-ea"/>
                <a:cs typeface="Yuppy TC" charset="-120"/>
              </a:rPr>
              <a:t>特效 </a:t>
            </a:r>
            <a:endParaRPr lang="zh-TW" altLang="en-US" dirty="0">
              <a:latin typeface="+mj-ea"/>
              <a:ea typeface="+mj-ea"/>
              <a:cs typeface="Yuppy TC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86360"/>
            <a:ext cx="2540000" cy="2540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51" y="2986973"/>
            <a:ext cx="5897626" cy="387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109</Words>
  <Application>Microsoft Macintosh PowerPoint</Application>
  <PresentationFormat>寬螢幕</PresentationFormat>
  <Paragraphs>22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Calibri</vt:lpstr>
      <vt:lpstr>Mangal</vt:lpstr>
      <vt:lpstr>Rockwell</vt:lpstr>
      <vt:lpstr>Rockwell Condensed</vt:lpstr>
      <vt:lpstr>Rockwell Extra Bold</vt:lpstr>
      <vt:lpstr>Wingdings</vt:lpstr>
      <vt:lpstr>Yuppy TC</vt:lpstr>
      <vt:lpstr>微軟正黑體</vt:lpstr>
      <vt:lpstr>標楷體</vt:lpstr>
      <vt:lpstr>木刻字型</vt:lpstr>
      <vt:lpstr>創意影音與製作</vt:lpstr>
      <vt:lpstr>師資介紹</vt:lpstr>
      <vt:lpstr>課程規劃與說明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創意影音與製作</dc:title>
  <dc:creator>Microsoft Office 使用者</dc:creator>
  <cp:lastModifiedBy>Microsoft Office 使用者</cp:lastModifiedBy>
  <cp:revision>17</cp:revision>
  <dcterms:created xsi:type="dcterms:W3CDTF">2017-07-06T13:20:55Z</dcterms:created>
  <dcterms:modified xsi:type="dcterms:W3CDTF">2017-07-12T02:01:20Z</dcterms:modified>
</cp:coreProperties>
</file>