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A50021"/>
    <a:srgbClr val="3333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2017/7/25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 spc="-100" baseline="0">
          <a:solidFill>
            <a:schemeClr val="tx2"/>
          </a:solidFill>
          <a:latin typeface="思源黑體 TW Bold" pitchFamily="34" charset="-120"/>
          <a:ea typeface="思源黑體 TW Bold" pitchFamily="34" charset="-120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b="1" kern="1200">
          <a:solidFill>
            <a:schemeClr val="tx1"/>
          </a:solidFill>
          <a:latin typeface="思源黑體 TW Bold" pitchFamily="34" charset="-120"/>
          <a:ea typeface="思源黑體 TW Bold" pitchFamily="34" charset="-120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思源黑體 TW Medium" pitchFamily="34" charset="-120"/>
          <a:ea typeface="思源黑體 TW Medium" pitchFamily="34" charset="-120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思源黑體 TW Medium" pitchFamily="34" charset="-120"/>
          <a:ea typeface="思源黑體 TW Medium" pitchFamily="34" charset="-120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思源黑體 TW Medium" pitchFamily="34" charset="-120"/>
          <a:ea typeface="思源黑體 TW Medium" pitchFamily="34" charset="-120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思源黑體 TW Medium" pitchFamily="34" charset="-120"/>
          <a:ea typeface="思源黑體 TW Medium" pitchFamily="34" charset="-120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848600" cy="2318097"/>
          </a:xfrm>
        </p:spPr>
        <p:txBody>
          <a:bodyPr>
            <a:normAutofit/>
          </a:bodyPr>
          <a:lstStyle/>
          <a:p>
            <a:r>
              <a:rPr lang="zh-TW" altLang="zh-TW" sz="3200" b="1" i="1" dirty="0"/>
              <a:t>扎根高中職資訊科學教育</a:t>
            </a:r>
            <a:r>
              <a:rPr lang="zh-TW" altLang="zh-TW" sz="3200" b="1" i="1" dirty="0" smtClean="0"/>
              <a:t>計畫</a:t>
            </a:r>
            <a:r>
              <a:rPr lang="en-US" altLang="zh-TW" sz="3200" b="1" dirty="0" smtClean="0"/>
              <a:t/>
            </a:r>
            <a:br>
              <a:rPr lang="en-US" altLang="zh-TW" sz="3200" b="1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電腦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基礎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程式設計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–C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語言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94002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義守大學 資訊工程學系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計畫主持人</a:t>
            </a:r>
            <a:r>
              <a:rPr lang="en-US" altLang="zh-TW" dirty="0"/>
              <a:t>:</a:t>
            </a:r>
            <a:r>
              <a:rPr lang="zh-TW" altLang="en-US" dirty="0"/>
              <a:t>廖冠雄教授</a:t>
            </a:r>
          </a:p>
          <a:p>
            <a:r>
              <a:rPr lang="zh-TW" altLang="en-US" dirty="0"/>
              <a:t>授課教師</a:t>
            </a:r>
            <a:r>
              <a:rPr lang="en-US" altLang="zh-TW" dirty="0"/>
              <a:t>:</a:t>
            </a:r>
            <a:r>
              <a:rPr lang="zh-TW" altLang="en-US" dirty="0"/>
              <a:t>資工系專任教授</a:t>
            </a:r>
          </a:p>
        </p:txBody>
      </p:sp>
    </p:spTree>
    <p:extLst>
      <p:ext uri="{BB962C8B-B14F-4D97-AF65-F5344CB8AC3E}">
        <p14:creationId xmlns:p14="http://schemas.microsoft.com/office/powerpoint/2010/main" val="282664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所以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/>
              <a:t>為什麼我們可以</a:t>
            </a:r>
            <a:r>
              <a:rPr lang="zh-TW" altLang="en-US" dirty="0" smtClean="0"/>
              <a:t>上網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為什麼</a:t>
            </a:r>
            <a:r>
              <a:rPr lang="zh-TW" altLang="en-US" dirty="0"/>
              <a:t>我們有電玩可以</a:t>
            </a:r>
            <a:r>
              <a:rPr lang="zh-TW" altLang="en-US" dirty="0" smtClean="0"/>
              <a:t>玩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為什麼手機可以玩自拍修圖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為什麼電視機、洗衣機有許多操控功能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為什麼會有現在人工智慧</a:t>
            </a:r>
            <a:r>
              <a:rPr lang="en-US" altLang="zh-TW" dirty="0" smtClean="0"/>
              <a:t>…</a:t>
            </a:r>
          </a:p>
          <a:p>
            <a:pPr marL="0" indent="0" algn="ctr">
              <a:buNone/>
            </a:pPr>
            <a:r>
              <a:rPr lang="zh-TW" altLang="en-US" sz="4400" u="sng" dirty="0" smtClean="0">
                <a:solidFill>
                  <a:srgbClr val="3333FF"/>
                </a:solidFill>
              </a:rPr>
              <a:t>這些都是執行電腦程式的結果</a:t>
            </a:r>
            <a:endParaRPr lang="zh-TW" altLang="en-US" sz="4400" u="sng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1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 smtClean="0"/>
              <a:t>所以，</a:t>
            </a:r>
            <a:r>
              <a:rPr lang="zh-TW" altLang="en-US" dirty="0"/>
              <a:t>我們可以</a:t>
            </a:r>
            <a:r>
              <a:rPr lang="zh-TW" altLang="en-US" dirty="0" smtClean="0"/>
              <a:t>說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sz="60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電腦</a:t>
            </a:r>
            <a:r>
              <a:rPr lang="zh-TW" altLang="en-US" sz="60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的靈魂</a:t>
            </a:r>
            <a:r>
              <a:rPr lang="zh-TW" altLang="en-US" sz="60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就是</a:t>
            </a:r>
            <a:r>
              <a:rPr lang="zh-TW" altLang="en-US" sz="6000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程式</a:t>
            </a:r>
            <a:endParaRPr lang="en-US" altLang="zh-TW" u="sng" dirty="0" smtClean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414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電腦程式怎麼寫呢？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>
                <a:solidFill>
                  <a:srgbClr val="3333FF"/>
                </a:solidFill>
              </a:rPr>
              <a:t>最直接的方法</a:t>
            </a:r>
            <a:endParaRPr lang="en-US" altLang="zh-TW" dirty="0" smtClean="0">
              <a:solidFill>
                <a:srgbClr val="3333FF"/>
              </a:solidFill>
            </a:endParaRPr>
          </a:p>
          <a:p>
            <a:pPr marL="0" indent="0" algn="ctr">
              <a:buNone/>
            </a:pPr>
            <a:r>
              <a:rPr lang="zh-TW" altLang="en-US" dirty="0" smtClean="0">
                <a:solidFill>
                  <a:srgbClr val="3333FF"/>
                </a:solidFill>
              </a:rPr>
              <a:t>用</a:t>
            </a:r>
            <a:r>
              <a:rPr lang="zh-TW" altLang="en-US" dirty="0">
                <a:solidFill>
                  <a:srgbClr val="3333FF"/>
                </a:solidFill>
              </a:rPr>
              <a:t>電腦所提供的指令兜</a:t>
            </a:r>
            <a:r>
              <a:rPr lang="zh-TW" altLang="en-US" dirty="0" smtClean="0">
                <a:solidFill>
                  <a:srgbClr val="3333FF"/>
                </a:solidFill>
              </a:rPr>
              <a:t>出來</a:t>
            </a:r>
            <a:endParaRPr lang="en-US" altLang="zh-TW" dirty="0" smtClean="0">
              <a:solidFill>
                <a:srgbClr val="3333FF"/>
              </a:solidFill>
            </a:endParaRPr>
          </a:p>
          <a:p>
            <a:pPr marL="0" indent="0" algn="ctr">
              <a:buNone/>
            </a:pPr>
            <a:r>
              <a:rPr lang="zh-TW" altLang="en-US" dirty="0" smtClean="0">
                <a:solidFill>
                  <a:srgbClr val="A50021"/>
                </a:solidFill>
              </a:rPr>
              <a:t>可是</a:t>
            </a:r>
            <a:endParaRPr lang="en-US" altLang="zh-TW" dirty="0" smtClean="0">
              <a:solidFill>
                <a:srgbClr val="A50021"/>
              </a:solidFill>
            </a:endParaRPr>
          </a:p>
          <a:p>
            <a:pPr marL="0" indent="0" algn="ctr">
              <a:buNone/>
            </a:pPr>
            <a:r>
              <a:rPr lang="zh-TW" altLang="en-US" dirty="0" smtClean="0">
                <a:solidFill>
                  <a:srgbClr val="A50021"/>
                </a:solidFill>
              </a:rPr>
              <a:t>這個很難，因為電腦的指令繁雜艱澀</a:t>
            </a:r>
            <a:endParaRPr lang="en-US" altLang="zh-TW" dirty="0" smtClean="0">
              <a:solidFill>
                <a:srgbClr val="A50021"/>
              </a:solidFill>
            </a:endParaRPr>
          </a:p>
          <a:p>
            <a:pPr marL="0" indent="0" algn="ctr">
              <a:buNone/>
            </a:pPr>
            <a:r>
              <a:rPr lang="zh-TW" altLang="en-US" dirty="0" smtClean="0"/>
              <a:t>但是，不用擔心</a:t>
            </a:r>
            <a:r>
              <a:rPr lang="en-US" altLang="zh-TW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0677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因為有程式語言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有</a:t>
            </a:r>
            <a:r>
              <a:rPr lang="zh-TW" altLang="en-US" dirty="0"/>
              <a:t>許多人</a:t>
            </a:r>
            <a:r>
              <a:rPr lang="zh-TW" altLang="en-US" dirty="0" smtClean="0"/>
              <a:t>發明</a:t>
            </a:r>
            <a:r>
              <a:rPr lang="zh-TW" altLang="en-US" dirty="0"/>
              <a:t>各種</a:t>
            </a:r>
            <a:r>
              <a:rPr lang="zh-TW" altLang="en-US" sz="44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程式語言</a:t>
            </a:r>
            <a:endParaRPr lang="en-US" altLang="zh-TW" sz="4400" dirty="0" smtClean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en-US" sz="4000" dirty="0" smtClean="0">
                <a:solidFill>
                  <a:srgbClr val="C00000"/>
                </a:solidFill>
              </a:rPr>
              <a:t>讓我們用人類</a:t>
            </a:r>
            <a:r>
              <a:rPr lang="zh-TW" altLang="en-US" sz="4000" u="sng" dirty="0" smtClean="0">
                <a:solidFill>
                  <a:srgbClr val="C00000"/>
                </a:solidFill>
              </a:rPr>
              <a:t>習慣的語言以及算式</a:t>
            </a:r>
            <a:endParaRPr lang="en-US" altLang="zh-TW" sz="4000" u="sng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altLang="zh-TW" sz="4000" dirty="0" smtClean="0">
                <a:solidFill>
                  <a:srgbClr val="C00000"/>
                </a:solidFill>
              </a:rPr>
              <a:t>(</a:t>
            </a:r>
            <a:r>
              <a:rPr lang="zh-TW" altLang="en-US" sz="4000" dirty="0" smtClean="0">
                <a:solidFill>
                  <a:srgbClr val="C00000"/>
                </a:solidFill>
              </a:rPr>
              <a:t>例如英語</a:t>
            </a:r>
            <a:r>
              <a:rPr lang="en-US" altLang="zh-TW" sz="4000" dirty="0" smtClean="0">
                <a:solidFill>
                  <a:srgbClr val="C00000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zh-TW" altLang="en-US" sz="4000" dirty="0">
                <a:solidFill>
                  <a:srgbClr val="C00000"/>
                </a:solidFill>
              </a:rPr>
              <a:t>來編寫</a:t>
            </a:r>
            <a:r>
              <a:rPr lang="zh-TW" altLang="en-US" sz="4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電腦程式</a:t>
            </a:r>
            <a:endParaRPr lang="zh-TW" altLang="en-US" sz="4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292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例如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/>
              <a:t>我們想印</a:t>
            </a:r>
            <a:r>
              <a:rPr lang="zh-TW" altLang="en-US" dirty="0" smtClean="0"/>
              <a:t>出</a:t>
            </a:r>
            <a:r>
              <a:rPr lang="en-US" altLang="zh-TW" dirty="0" smtClean="0">
                <a:latin typeface="+mn-lt"/>
              </a:rPr>
              <a:t>”</a:t>
            </a:r>
            <a:r>
              <a:rPr lang="zh-TW" altLang="en-US" dirty="0" smtClean="0"/>
              <a:t>你好嗎？</a:t>
            </a:r>
            <a:r>
              <a:rPr lang="en-US" altLang="zh-TW" dirty="0" smtClean="0"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”</a:t>
            </a:r>
            <a:endParaRPr lang="zh-TW" altLang="en-US" dirty="0">
              <a:latin typeface="+mn-lt"/>
              <a:cs typeface="Segoe UI Historic" panose="020B0502040204020203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41" t="15918" r="59621" b="63080"/>
          <a:stretch/>
        </p:blipFill>
        <p:spPr bwMode="auto">
          <a:xfrm>
            <a:off x="395536" y="3573016"/>
            <a:ext cx="390359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91" b="82437"/>
          <a:stretch/>
        </p:blipFill>
        <p:spPr bwMode="auto">
          <a:xfrm>
            <a:off x="4860032" y="3620742"/>
            <a:ext cx="3780190" cy="150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1369392" y="280897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/>
              <a:t>程式</a:t>
            </a:r>
            <a:endParaRPr lang="zh-TW" altLang="en-US" sz="3200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5796136" y="283548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/>
              <a:t>執行結果</a:t>
            </a:r>
          </a:p>
        </p:txBody>
      </p:sp>
    </p:spTree>
    <p:extLst>
      <p:ext uri="{BB962C8B-B14F-4D97-AF65-F5344CB8AC3E}">
        <p14:creationId xmlns:p14="http://schemas.microsoft.com/office/powerpoint/2010/main" val="39804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 smtClean="0"/>
              <a:t>又例如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/>
              <a:t>我們想</a:t>
            </a:r>
            <a:r>
              <a:rPr lang="zh-TW" altLang="en-US" dirty="0" smtClean="0"/>
              <a:t>計算</a:t>
            </a:r>
            <a:r>
              <a:rPr lang="en-US" altLang="zh-TW" dirty="0" smtClean="0"/>
              <a:t>1+2+…+N</a:t>
            </a:r>
            <a:r>
              <a:rPr lang="zh-TW" altLang="en-US" dirty="0" smtClean="0"/>
              <a:t>的結果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t="17023" r="41840" b="41488"/>
          <a:stretch/>
        </p:blipFill>
        <p:spPr bwMode="auto">
          <a:xfrm>
            <a:off x="251520" y="3429000"/>
            <a:ext cx="5443941" cy="290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82724"/>
          <a:stretch/>
        </p:blipFill>
        <p:spPr bwMode="auto">
          <a:xfrm>
            <a:off x="4427984" y="3645024"/>
            <a:ext cx="416543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369392" y="280897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/>
              <a:t>程式</a:t>
            </a:r>
            <a:endParaRPr lang="zh-TW" altLang="en-US" sz="3200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5796136" y="283548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/>
              <a:t>執行結果</a:t>
            </a:r>
          </a:p>
        </p:txBody>
      </p:sp>
    </p:spTree>
    <p:extLst>
      <p:ext uri="{BB962C8B-B14F-4D97-AF65-F5344CB8AC3E}">
        <p14:creationId xmlns:p14="http://schemas.microsoft.com/office/powerpoint/2010/main" val="48941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sz="3600" u="sng" dirty="0" smtClean="0">
                <a:solidFill>
                  <a:srgbClr val="3333FF"/>
                </a:solidFill>
              </a:rPr>
              <a:t>所以我們就可以輕鬆的撰寫電腦程式</a:t>
            </a:r>
            <a:endParaRPr lang="en-US" altLang="zh-TW" sz="3600" u="sng" dirty="0" smtClean="0">
              <a:solidFill>
                <a:srgbClr val="3333FF"/>
              </a:solidFill>
            </a:endParaRPr>
          </a:p>
          <a:p>
            <a:pPr marL="0" indent="0" algn="ctr">
              <a:buNone/>
            </a:pPr>
            <a:r>
              <a:rPr lang="zh-TW" altLang="en-US" sz="3600" u="sng" dirty="0" smtClean="0">
                <a:solidFill>
                  <a:srgbClr val="3333FF"/>
                </a:solidFill>
              </a:rPr>
              <a:t>叫電腦做我們想要做的事</a:t>
            </a:r>
            <a:endParaRPr lang="zh-TW" altLang="en-US" u="sng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67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83432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那麼，這門課要教我們用甚麼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程式語言來寫程式呢？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zh-TW" alt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語言</a:t>
            </a:r>
            <a:endParaRPr lang="en-US" altLang="zh-TW" sz="5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en-US" dirty="0"/>
              <a:t>這</a:t>
            </a:r>
            <a:r>
              <a:rPr lang="zh-TW" altLang="en-US" dirty="0" smtClean="0"/>
              <a:t>是目前最基礎也是最通用的程式語言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也是</a:t>
            </a:r>
            <a:r>
              <a:rPr lang="zh-TW" altLang="en-US" dirty="0" smtClean="0">
                <a:solidFill>
                  <a:srgbClr val="3333FF"/>
                </a:solidFill>
              </a:rPr>
              <a:t>電機</a:t>
            </a:r>
            <a:r>
              <a:rPr lang="zh-TW" altLang="en-US" dirty="0"/>
              <a:t>、</a:t>
            </a:r>
            <a:r>
              <a:rPr lang="zh-TW" altLang="en-US" dirty="0" smtClean="0">
                <a:solidFill>
                  <a:srgbClr val="008000"/>
                </a:solidFill>
              </a:rPr>
              <a:t>電子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C00000"/>
                </a:solidFill>
              </a:rPr>
              <a:t>資訊工程</a:t>
            </a:r>
            <a:endParaRPr lang="en-US" altLang="zh-TW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altLang="zh-TW" dirty="0" smtClean="0"/>
              <a:t>(</a:t>
            </a:r>
            <a:r>
              <a:rPr lang="zh-TW" altLang="en-US" dirty="0"/>
              <a:t>甚至</a:t>
            </a:r>
            <a:r>
              <a:rPr lang="zh-TW" altLang="en-US" dirty="0">
                <a:solidFill>
                  <a:srgbClr val="003366"/>
                </a:solidFill>
              </a:rPr>
              <a:t>醫學工程</a:t>
            </a:r>
            <a:r>
              <a:rPr lang="en-US" altLang="zh-TW" dirty="0" smtClean="0"/>
              <a:t>)</a:t>
            </a:r>
            <a:r>
              <a:rPr lang="zh-TW" altLang="en-US" dirty="0" smtClean="0"/>
              <a:t>領域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u="sng" dirty="0" smtClean="0"/>
              <a:t>大學必修的程式設計課程</a:t>
            </a:r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30897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這個課程的主要內容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 smtClean="0"/>
              <a:t>建立</a:t>
            </a:r>
            <a:r>
              <a:rPr lang="en-US" altLang="zh-TW" dirty="0" smtClean="0"/>
              <a:t>C</a:t>
            </a:r>
            <a:r>
              <a:rPr lang="zh-TW" altLang="en-US" dirty="0" smtClean="0"/>
              <a:t>語言程式設計的基礎：</a:t>
            </a:r>
            <a:endParaRPr lang="en-US" altLang="zh-TW" dirty="0" smtClean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基本運算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流程控制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文字輸出</a:t>
            </a:r>
            <a:r>
              <a:rPr lang="en-US" altLang="zh-TW" dirty="0" smtClean="0"/>
              <a:t>/</a:t>
            </a:r>
            <a:r>
              <a:rPr lang="zh-TW" altLang="en-US" dirty="0" smtClean="0"/>
              <a:t>輸入處理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資料儲存與處理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如何兜出自己</a:t>
            </a:r>
            <a:r>
              <a:rPr lang="zh-TW" altLang="en-US" dirty="0"/>
              <a:t>想要的</a:t>
            </a:r>
            <a:r>
              <a:rPr lang="zh-TW" altLang="en-US" dirty="0" smtClean="0"/>
              <a:t>功能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en-US" altLang="zh-TW" dirty="0" smtClean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015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修完這個課程，你可以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對</a:t>
            </a:r>
            <a:r>
              <a:rPr lang="zh-TW" altLang="en-US" dirty="0"/>
              <a:t>電腦的運作有基本的</a:t>
            </a:r>
            <a:r>
              <a:rPr lang="zh-TW" altLang="en-US" dirty="0" smtClean="0"/>
              <a:t>概念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會有編寫</a:t>
            </a:r>
            <a:r>
              <a:rPr lang="en-US" altLang="zh-TW" dirty="0" smtClean="0"/>
              <a:t>C</a:t>
            </a:r>
            <a:r>
              <a:rPr lang="zh-TW" altLang="en-US" dirty="0" smtClean="0"/>
              <a:t>語言程式的基礎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/>
              <a:t>學其它程式語言會比較</a:t>
            </a:r>
            <a:r>
              <a:rPr lang="zh-TW" altLang="en-US" dirty="0" smtClean="0"/>
              <a:t>快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接軌多數電機資訊領域大學程式設計課程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9365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這門課學甚麼？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學習使用</a:t>
            </a:r>
            <a:r>
              <a:rPr lang="en-US" altLang="zh-TW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zh-TW" alt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語言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撰寫</a:t>
            </a:r>
            <a:r>
              <a:rPr lang="zh-TW" alt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電腦程式</a:t>
            </a:r>
            <a:endParaRPr lang="en-US" altLang="zh-TW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altLang="zh-TW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TW" altLang="en-US" dirty="0" smtClean="0"/>
              <a:t>那，甚麼是</a:t>
            </a:r>
            <a:r>
              <a:rPr lang="zh-TW" altLang="en-US" dirty="0" smtClean="0">
                <a:solidFill>
                  <a:srgbClr val="3333FF"/>
                </a:solidFill>
              </a:rPr>
              <a:t>電腦程式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又，甚麼是</a:t>
            </a:r>
            <a:r>
              <a:rPr lang="en-US" altLang="zh-TW" dirty="0" smtClean="0">
                <a:solidFill>
                  <a:srgbClr val="00B050"/>
                </a:solidFill>
              </a:rPr>
              <a:t>C</a:t>
            </a:r>
            <a:r>
              <a:rPr lang="zh-TW" altLang="en-US" dirty="0" smtClean="0">
                <a:solidFill>
                  <a:srgbClr val="00B050"/>
                </a:solidFill>
              </a:rPr>
              <a:t>語言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028" name="Picture 4" descr="C:\Users\user\AppData\Local\Microsoft\Windows\INetCache\IE\KAPTW3JE\b24dc4ef3c7fe97badafd5c0.jpg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6626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30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另外的好處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會比較容易通過</a:t>
            </a:r>
            <a:r>
              <a:rPr lang="en-US" altLang="zh-TW" dirty="0" smtClean="0">
                <a:solidFill>
                  <a:srgbClr val="3333FF"/>
                </a:solidFill>
              </a:rPr>
              <a:t>APCS</a:t>
            </a:r>
            <a:r>
              <a:rPr lang="zh-TW" altLang="en-US" dirty="0" smtClean="0">
                <a:solidFill>
                  <a:srgbClr val="3333FF"/>
                </a:solidFill>
              </a:rPr>
              <a:t>程式能力檢定</a:t>
            </a:r>
            <a:endParaRPr lang="en-US" altLang="zh-TW" dirty="0" smtClean="0">
              <a:solidFill>
                <a:srgbClr val="3333FF"/>
              </a:solidFill>
            </a:endParaRPr>
          </a:p>
          <a:p>
            <a:pPr marL="0" indent="0" algn="ctr">
              <a:buNone/>
            </a:pPr>
            <a:r>
              <a:rPr lang="zh-TW" altLang="en-US" dirty="0" smtClean="0"/>
              <a:t>列入</a:t>
            </a:r>
            <a:r>
              <a:rPr lang="zh-TW" altLang="en-US" dirty="0" smtClean="0">
                <a:solidFill>
                  <a:srgbClr val="A50021"/>
                </a:solidFill>
              </a:rPr>
              <a:t>大學甄選入學之學習歷程</a:t>
            </a:r>
            <a:endParaRPr lang="en-US" altLang="zh-TW" dirty="0" smtClean="0">
              <a:solidFill>
                <a:srgbClr val="A50021"/>
              </a:solidFill>
            </a:endParaRPr>
          </a:p>
          <a:p>
            <a:pPr marL="0" indent="0" algn="ctr">
              <a:buNone/>
            </a:pPr>
            <a:r>
              <a:rPr lang="zh-TW" altLang="en-US" dirty="0" smtClean="0"/>
              <a:t>有機會</a:t>
            </a:r>
            <a:r>
              <a:rPr lang="zh-TW" altLang="en-US" dirty="0" smtClean="0">
                <a:solidFill>
                  <a:srgbClr val="008000"/>
                </a:solidFill>
              </a:rPr>
              <a:t>抵免大學程式設計學分</a:t>
            </a:r>
            <a:endParaRPr lang="en-US" altLang="zh-TW" dirty="0" smtClean="0">
              <a:solidFill>
                <a:srgbClr val="008000"/>
              </a:solidFill>
            </a:endParaRPr>
          </a:p>
          <a:p>
            <a:pPr marL="0" indent="0" algn="ctr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義守大學資工系已經可以有條件抵免</a:t>
            </a:r>
            <a:r>
              <a:rPr lang="en-US" altLang="zh-TW" dirty="0" smtClean="0"/>
              <a:t>)</a:t>
            </a:r>
          </a:p>
          <a:p>
            <a:pPr marL="0" indent="0" algn="ctr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576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sz="4800" dirty="0" smtClean="0">
                <a:solidFill>
                  <a:srgbClr val="3333FF"/>
                </a:solidFill>
              </a:rPr>
              <a:t>歡迎大家一起來選修</a:t>
            </a:r>
            <a:r>
              <a:rPr lang="en-US" altLang="zh-TW" sz="4800" dirty="0" smtClean="0">
                <a:solidFill>
                  <a:srgbClr val="3333FF"/>
                </a:solidFill>
              </a:rPr>
              <a:t>^^</a:t>
            </a:r>
            <a:endParaRPr lang="zh-TW" altLang="en-US" sz="48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2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那，先來了解甚麼是電腦吧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 smtClean="0"/>
              <a:t>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這還需要解釋嗎？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我們</a:t>
            </a:r>
            <a:r>
              <a:rPr lang="zh-TW" altLang="en-US" dirty="0"/>
              <a:t>幾乎</a:t>
            </a:r>
            <a:r>
              <a:rPr lang="zh-TW" altLang="en-US" dirty="0" smtClean="0"/>
              <a:t>每天回家就一定會打開電腦來</a:t>
            </a:r>
            <a:r>
              <a:rPr lang="zh-TW" altLang="en-US" dirty="0" smtClean="0">
                <a:solidFill>
                  <a:srgbClr val="00B050"/>
                </a:solidFill>
              </a:rPr>
              <a:t>上網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3333FF"/>
                </a:solidFill>
              </a:rPr>
              <a:t>看臉書</a:t>
            </a:r>
            <a:r>
              <a:rPr lang="en-US" altLang="zh-TW" dirty="0" smtClean="0">
                <a:solidFill>
                  <a:srgbClr val="3333FF"/>
                </a:solidFill>
              </a:rPr>
              <a:t>FB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7030A0"/>
                </a:solidFill>
              </a:rPr>
              <a:t>玩網路遊戲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rgbClr val="FF0000"/>
                </a:solidFill>
              </a:rPr>
              <a:t>就是這個ㄚ</a:t>
            </a:r>
          </a:p>
        </p:txBody>
      </p:sp>
      <p:pic>
        <p:nvPicPr>
          <p:cNvPr id="2053" name="Picture 5" descr="C:\Users\user\AppData\Local\Microsoft\Windows\INetCache\IE\KAPTW3JE\hp-pavilion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2256"/>
            <a:ext cx="2952328" cy="23117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user\AppData\Local\Microsoft\Windows\INetCache\IE\KUU49L8O\PC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89326"/>
            <a:ext cx="2352429" cy="2020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79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可是，電腦其實無所不在</a:t>
            </a:r>
            <a:r>
              <a:rPr lang="en-US" altLang="zh-TW" dirty="0" smtClean="0"/>
              <a:t>~~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 smtClean="0"/>
              <a:t>前面那個是所謂的</a:t>
            </a:r>
            <a:r>
              <a:rPr lang="zh-TW" altLang="en-US" dirty="0" smtClean="0">
                <a:solidFill>
                  <a:srgbClr val="3333FF"/>
                </a:solidFill>
              </a:rPr>
              <a:t>桌機</a:t>
            </a:r>
            <a:r>
              <a:rPr lang="en-US" altLang="zh-TW" dirty="0" smtClean="0"/>
              <a:t>or</a:t>
            </a:r>
            <a:r>
              <a:rPr lang="zh-TW" altLang="en-US" dirty="0" smtClean="0">
                <a:solidFill>
                  <a:srgbClr val="7030A0"/>
                </a:solidFill>
              </a:rPr>
              <a:t>筆電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zh-TW" altLang="en-US" dirty="0" smtClean="0"/>
              <a:t>其實，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>
                <a:solidFill>
                  <a:srgbClr val="00B050"/>
                </a:solidFill>
              </a:rPr>
              <a:t>手機也是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en-US" altLang="zh-TW" dirty="0" smtClean="0">
                <a:solidFill>
                  <a:srgbClr val="A50021"/>
                </a:solidFill>
              </a:rPr>
              <a:t>Xbox</a:t>
            </a:r>
            <a:r>
              <a:rPr lang="zh-TW" altLang="en-US" dirty="0" smtClean="0">
                <a:solidFill>
                  <a:srgbClr val="A50021"/>
                </a:solidFill>
              </a:rPr>
              <a:t>、</a:t>
            </a:r>
            <a:r>
              <a:rPr lang="en-US" altLang="zh-TW" dirty="0" smtClean="0">
                <a:solidFill>
                  <a:srgbClr val="A50021"/>
                </a:solidFill>
              </a:rPr>
              <a:t>PlayStation</a:t>
            </a:r>
            <a:r>
              <a:rPr lang="zh-TW" altLang="en-US" dirty="0" smtClean="0">
                <a:solidFill>
                  <a:srgbClr val="A50021"/>
                </a:solidFill>
              </a:rPr>
              <a:t>、</a:t>
            </a:r>
            <a:r>
              <a:rPr lang="en-US" altLang="zh-TW" dirty="0" smtClean="0">
                <a:solidFill>
                  <a:srgbClr val="A50021"/>
                </a:solidFill>
              </a:rPr>
              <a:t>WII</a:t>
            </a:r>
            <a:r>
              <a:rPr lang="zh-TW" altLang="en-US" dirty="0" smtClean="0">
                <a:solidFill>
                  <a:srgbClr val="A50021"/>
                </a:solidFill>
              </a:rPr>
              <a:t>等電玩機也是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甚至，</a:t>
            </a:r>
            <a:r>
              <a:rPr lang="zh-TW" altLang="en-US" dirty="0" smtClean="0">
                <a:solidFill>
                  <a:srgbClr val="3333FF"/>
                </a:solidFill>
              </a:rPr>
              <a:t>電視機、冷氣機、照相機裡面也有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/>
              <a:t>好像</a:t>
            </a:r>
            <a:r>
              <a:rPr lang="zh-TW" altLang="en-US" dirty="0" smtClean="0"/>
              <a:t>還曾經看到廣告說</a:t>
            </a:r>
            <a:r>
              <a:rPr lang="zh-TW" altLang="en-US" dirty="0" smtClean="0">
                <a:latin typeface="微軟正黑體"/>
                <a:ea typeface="微軟正黑體"/>
              </a:rPr>
              <a:t>「微電腦電風扇」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/>
              <a:t>裡面</a:t>
            </a:r>
            <a:r>
              <a:rPr lang="zh-TW" altLang="en-US" dirty="0">
                <a:solidFill>
                  <a:srgbClr val="FF0000"/>
                </a:solidFill>
              </a:rPr>
              <a:t>都有電腦</a:t>
            </a:r>
            <a:r>
              <a:rPr lang="zh-TW" altLang="en-US" dirty="0"/>
              <a:t>的結構</a:t>
            </a:r>
            <a:endParaRPr lang="en-US" altLang="zh-TW" dirty="0" smtClean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770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電腦到底是甚麼東西呢？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電腦的英文原名叫</a:t>
            </a:r>
            <a:r>
              <a:rPr lang="en-US" altLang="zh-TW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</a:t>
            </a:r>
            <a:endParaRPr lang="en-US" altLang="zh-TW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en-US" dirty="0" smtClean="0"/>
              <a:t>顧名思義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電腦其實原本只是</a:t>
            </a: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「做運算的機器」</a:t>
            </a:r>
            <a:endParaRPr lang="en-US" altLang="zh-TW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/>
              <a:ea typeface="微軟正黑體"/>
            </a:endParaRPr>
          </a:p>
          <a:p>
            <a:pPr marL="0" indent="0" algn="ctr">
              <a:buNone/>
            </a:pPr>
            <a:endParaRPr lang="en-US" altLang="zh-TW" dirty="0" smtClean="0">
              <a:latin typeface="微軟正黑體"/>
              <a:ea typeface="微軟正黑體"/>
            </a:endParaRPr>
          </a:p>
          <a:p>
            <a:pPr marL="0" indent="0" algn="ctr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345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99456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為何電腦可以有那麼多聲光效果，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可以和我們互動？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72136"/>
          </a:xfrm>
        </p:spPr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/>
              <a:t>那是</a:t>
            </a:r>
            <a:r>
              <a:rPr lang="zh-TW" altLang="en-US" dirty="0" smtClean="0"/>
              <a:t>因為電腦裝有顯示介面、</a:t>
            </a:r>
            <a:r>
              <a:rPr lang="zh-TW" altLang="en-US" dirty="0" smtClean="0">
                <a:solidFill>
                  <a:srgbClr val="3333FF"/>
                </a:solidFill>
              </a:rPr>
              <a:t>螢幕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A50021"/>
                </a:solidFill>
              </a:rPr>
              <a:t>鍵盤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7030A0"/>
                </a:solidFill>
              </a:rPr>
              <a:t>音效介面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00B050"/>
                </a:solidFill>
              </a:rPr>
              <a:t>光碟機</a:t>
            </a:r>
            <a:r>
              <a:rPr lang="zh-TW" altLang="en-US" dirty="0" smtClean="0"/>
              <a:t>、</a:t>
            </a:r>
            <a:r>
              <a:rPr lang="en-US" altLang="zh-TW" dirty="0" smtClean="0">
                <a:solidFill>
                  <a:srgbClr val="003366"/>
                </a:solidFill>
              </a:rPr>
              <a:t>USB</a:t>
            </a:r>
            <a:r>
              <a:rPr lang="zh-TW" altLang="en-US" dirty="0" smtClean="0">
                <a:solidFill>
                  <a:srgbClr val="003366"/>
                </a:solidFill>
              </a:rPr>
              <a:t>介面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等等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所謂的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「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周邊裝置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」</a:t>
            </a:r>
            <a:endParaRPr lang="en-US" altLang="zh-TW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en-US" sz="4000" u="sng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由電腦來控制他們</a:t>
            </a:r>
            <a:endParaRPr lang="en-US" altLang="zh-TW" sz="4000" u="sng" dirty="0" smtClean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59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所以電腦是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可以</a:t>
            </a: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做運算</a:t>
            </a:r>
            <a:r>
              <a:rPr lang="zh-TW" altLang="en-US" dirty="0" smtClean="0"/>
              <a:t>以及</a:t>
            </a: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控制周邊裝置</a:t>
            </a:r>
            <a:endParaRPr lang="en-US" altLang="zh-TW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en-US" dirty="0"/>
              <a:t>來與我們互動的</a:t>
            </a:r>
            <a:r>
              <a:rPr lang="zh-TW" altLang="en-US" sz="4000" u="sng" dirty="0">
                <a:solidFill>
                  <a:srgbClr val="3333FF"/>
                </a:solidFill>
              </a:rPr>
              <a:t>機器</a:t>
            </a:r>
          </a:p>
        </p:txBody>
      </p:sp>
    </p:spTree>
    <p:extLst>
      <p:ext uri="{BB962C8B-B14F-4D97-AF65-F5344CB8AC3E}">
        <p14:creationId xmlns:p14="http://schemas.microsoft.com/office/powerpoint/2010/main" val="171242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/>
            <a:r>
              <a:rPr lang="zh-TW" altLang="en-US" dirty="0"/>
              <a:t>有一個很重要的概念：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>
                <a:solidFill>
                  <a:srgbClr val="3333FF"/>
                </a:solidFill>
              </a:rPr>
              <a:t>電腦</a:t>
            </a:r>
            <a:r>
              <a:rPr lang="zh-TW" altLang="en-US" dirty="0">
                <a:solidFill>
                  <a:srgbClr val="3333FF"/>
                </a:solidFill>
              </a:rPr>
              <a:t>不會自己做</a:t>
            </a:r>
            <a:r>
              <a:rPr lang="zh-TW" altLang="en-US" dirty="0" smtClean="0">
                <a:solidFill>
                  <a:srgbClr val="3333FF"/>
                </a:solidFill>
              </a:rPr>
              <a:t>運算</a:t>
            </a:r>
            <a:r>
              <a:rPr lang="zh-TW" altLang="en-US" dirty="0">
                <a:solidFill>
                  <a:srgbClr val="3333FF"/>
                </a:solidFill>
              </a:rPr>
              <a:t>與控制</a:t>
            </a:r>
            <a:r>
              <a:rPr lang="zh-TW" altLang="en-US" dirty="0" smtClean="0">
                <a:solidFill>
                  <a:srgbClr val="3333FF"/>
                </a:solidFill>
              </a:rPr>
              <a:t>周邊！</a:t>
            </a:r>
            <a:endParaRPr lang="en-US" altLang="zh-TW" dirty="0" smtClean="0">
              <a:solidFill>
                <a:srgbClr val="3333FF"/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rgbClr val="008000"/>
                </a:solidFill>
              </a:rPr>
              <a:t>電腦不會自己做運算與控制周邊！</a:t>
            </a:r>
            <a:endParaRPr lang="en-US" altLang="zh-TW" dirty="0" smtClean="0">
              <a:solidFill>
                <a:srgbClr val="008000"/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rgbClr val="A50021"/>
                </a:solidFill>
              </a:rPr>
              <a:t>電腦不會自己做運算與控制周邊</a:t>
            </a:r>
            <a:r>
              <a:rPr lang="zh-TW" altLang="en-US" dirty="0" smtClean="0">
                <a:solidFill>
                  <a:srgbClr val="A50021"/>
                </a:solidFill>
              </a:rPr>
              <a:t>！</a:t>
            </a:r>
            <a:endParaRPr lang="en-US" altLang="zh-TW" dirty="0" smtClean="0">
              <a:solidFill>
                <a:srgbClr val="A50021"/>
              </a:solidFill>
            </a:endParaRPr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因為很重要所以要講三遍</a:t>
            </a:r>
            <a:r>
              <a:rPr lang="en-US" altLang="zh-TW" dirty="0" smtClean="0">
                <a:solidFill>
                  <a:srgbClr val="FF0000"/>
                </a:solidFill>
              </a:rPr>
              <a:t>^^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3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那麼電腦為何會</a:t>
            </a:r>
            <a:r>
              <a:rPr lang="zh-TW" altLang="en-US" dirty="0" smtClean="0"/>
              <a:t>動？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電腦只是提供了許多做</a:t>
            </a:r>
            <a:r>
              <a:rPr lang="zh-TW" altLang="en-US" dirty="0" smtClean="0">
                <a:solidFill>
                  <a:srgbClr val="A50021"/>
                </a:solidFill>
              </a:rPr>
              <a:t>運算</a:t>
            </a:r>
            <a:r>
              <a:rPr lang="zh-TW" altLang="en-US" dirty="0" smtClean="0"/>
              <a:t>以及</a:t>
            </a:r>
            <a:r>
              <a:rPr lang="zh-TW" altLang="en-US" dirty="0" smtClean="0">
                <a:solidFill>
                  <a:srgbClr val="3333FF"/>
                </a:solidFill>
              </a:rPr>
              <a:t>控制</a:t>
            </a:r>
            <a:r>
              <a:rPr lang="zh-TW" altLang="en-US" dirty="0" smtClean="0"/>
              <a:t>的</a:t>
            </a:r>
            <a:r>
              <a:rPr lang="zh-TW" altLang="en-US" sz="4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指令</a:t>
            </a:r>
            <a:endParaRPr lang="en-US" altLang="zh-TW" sz="40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en-US" dirty="0" smtClean="0"/>
              <a:t>需要我們</a:t>
            </a:r>
            <a:r>
              <a:rPr lang="zh-TW" alt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利用這些指令，兜出想要做的動作</a:t>
            </a:r>
            <a:endParaRPr lang="en-US" altLang="zh-TW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en-US" dirty="0" smtClean="0"/>
              <a:t>然後叫電腦去執行這些編寫好的指令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這個就是所謂的</a:t>
            </a:r>
            <a:r>
              <a:rPr lang="zh-TW" altLang="en-US" sz="44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「電腦程式」</a:t>
            </a:r>
            <a:endParaRPr lang="en-US" altLang="zh-TW" sz="4400" u="sng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/>
              <a:ea typeface="微軟正黑體"/>
            </a:endParaRPr>
          </a:p>
          <a:p>
            <a:pPr marL="0" indent="0" algn="ctr">
              <a:buNone/>
            </a:pPr>
            <a:r>
              <a:rPr lang="en-US" altLang="zh-TW" dirty="0" smtClean="0">
                <a:latin typeface="微軟正黑體"/>
                <a:ea typeface="微軟正黑體"/>
              </a:rPr>
              <a:t>(</a:t>
            </a:r>
            <a:r>
              <a:rPr lang="en-US" altLang="zh-TW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Program</a:t>
            </a:r>
            <a:r>
              <a:rPr lang="en-US" altLang="zh-TW" dirty="0" smtClean="0">
                <a:latin typeface="微軟正黑體"/>
                <a:ea typeface="微軟正黑體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297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ISU-Course2</Template>
  <TotalTime>397</TotalTime>
  <Words>638</Words>
  <Application>Microsoft Office PowerPoint</Application>
  <PresentationFormat>如螢幕大小 (4:3)</PresentationFormat>
  <Paragraphs>116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Segoe UI Historic</vt:lpstr>
      <vt:lpstr>思源黑體 TW Bold</vt:lpstr>
      <vt:lpstr>思源黑體 TW Medium</vt:lpstr>
      <vt:lpstr>微軟正黑體</vt:lpstr>
      <vt:lpstr>Arial</vt:lpstr>
      <vt:lpstr>清晰度</vt:lpstr>
      <vt:lpstr>扎根高中職資訊科學教育計畫  電腦基礎程式設計–C語言</vt:lpstr>
      <vt:lpstr>這門課學甚麼？</vt:lpstr>
      <vt:lpstr>那，先來了解甚麼是電腦吧</vt:lpstr>
      <vt:lpstr>可是，電腦其實無所不在~~</vt:lpstr>
      <vt:lpstr>電腦到底是甚麼東西呢？</vt:lpstr>
      <vt:lpstr>為何電腦可以有那麼多聲光效果， 可以和我們互動？</vt:lpstr>
      <vt:lpstr>所以電腦是…</vt:lpstr>
      <vt:lpstr>有一個很重要的概念：</vt:lpstr>
      <vt:lpstr>那麼電腦為何會動？</vt:lpstr>
      <vt:lpstr>所以…</vt:lpstr>
      <vt:lpstr>所以，我們可以說…</vt:lpstr>
      <vt:lpstr>電腦程式怎麼寫呢？</vt:lpstr>
      <vt:lpstr>因為有程式語言…</vt:lpstr>
      <vt:lpstr>例如…</vt:lpstr>
      <vt:lpstr>又例如…</vt:lpstr>
      <vt:lpstr>PowerPoint 簡報</vt:lpstr>
      <vt:lpstr>那麼，這門課要教我們用甚麼 程式語言來寫程式呢？</vt:lpstr>
      <vt:lpstr>這個課程的主要內容</vt:lpstr>
      <vt:lpstr>修完這個課程，你可以…</vt:lpstr>
      <vt:lpstr>另外的好處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Guan-Hsiung Liaw</dc:creator>
  <cp:lastModifiedBy>Joyce Chen</cp:lastModifiedBy>
  <cp:revision>18</cp:revision>
  <dcterms:created xsi:type="dcterms:W3CDTF">2017-07-18T02:49:08Z</dcterms:created>
  <dcterms:modified xsi:type="dcterms:W3CDTF">2017-07-25T06:35:40Z</dcterms:modified>
</cp:coreProperties>
</file>