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12"/>
  </p:notesMasterIdLst>
  <p:sldIdLst>
    <p:sldId id="256" r:id="rId2"/>
    <p:sldId id="257" r:id="rId3"/>
    <p:sldId id="261" r:id="rId4"/>
    <p:sldId id="262" r:id="rId5"/>
    <p:sldId id="263" r:id="rId6"/>
    <p:sldId id="264" r:id="rId7"/>
    <p:sldId id="258" r:id="rId8"/>
    <p:sldId id="259" r:id="rId9"/>
    <p:sldId id="260" r:id="rId10"/>
    <p:sldId id="265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71" d="100"/>
          <a:sy n="71" d="100"/>
        </p:scale>
        <p:origin x="-96" y="-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30BAB-7F78-4BBC-938D-61870A1F03AD}" type="datetimeFigureOut">
              <a:rPr lang="es-ES" smtClean="0"/>
              <a:t>04/07/2017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9E6BA-784E-4FC5-9381-81F19CBEE8C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6851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99E6BA-784E-4FC5-9381-81F19CBEE8C3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0017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DC03-8094-4D64-8978-FD9009FE9ACD}" type="datetimeFigureOut">
              <a:rPr lang="es-ES" smtClean="0"/>
              <a:t>04/07/2017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0C66-0BAD-497B-9DCB-60B1573BC0F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6708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DC03-8094-4D64-8978-FD9009FE9ACD}" type="datetimeFigureOut">
              <a:rPr lang="es-ES" smtClean="0"/>
              <a:t>04/07/2017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0C66-0BAD-497B-9DCB-60B1573BC0F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356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DC03-8094-4D64-8978-FD9009FE9ACD}" type="datetimeFigureOut">
              <a:rPr lang="es-ES" smtClean="0"/>
              <a:t>04/07/2017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0C66-0BAD-497B-9DCB-60B1573BC0F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1238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DC03-8094-4D64-8978-FD9009FE9ACD}" type="datetimeFigureOut">
              <a:rPr lang="es-ES" smtClean="0"/>
              <a:t>04/07/2017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0C66-0BAD-497B-9DCB-60B1573BC0F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646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DC03-8094-4D64-8978-FD9009FE9ACD}" type="datetimeFigureOut">
              <a:rPr lang="es-ES" smtClean="0"/>
              <a:t>04/07/2017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0C66-0BAD-497B-9DCB-60B1573BC0F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3342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DC03-8094-4D64-8978-FD9009FE9ACD}" type="datetimeFigureOut">
              <a:rPr lang="es-ES" smtClean="0"/>
              <a:t>04/07/2017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0C66-0BAD-497B-9DCB-60B1573BC0F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565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DC03-8094-4D64-8978-FD9009FE9ACD}" type="datetimeFigureOut">
              <a:rPr lang="es-ES" smtClean="0"/>
              <a:t>04/07/2017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0C66-0BAD-497B-9DCB-60B1573BC0F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9962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DC03-8094-4D64-8978-FD9009FE9ACD}" type="datetimeFigureOut">
              <a:rPr lang="es-ES" smtClean="0"/>
              <a:t>04/07/2017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0C66-0BAD-497B-9DCB-60B1573BC0F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788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DC03-8094-4D64-8978-FD9009FE9ACD}" type="datetimeFigureOut">
              <a:rPr lang="es-ES" smtClean="0"/>
              <a:t>04/07/2017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0C66-0BAD-497B-9DCB-60B1573BC0F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093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DC03-8094-4D64-8978-FD9009FE9ACD}" type="datetimeFigureOut">
              <a:rPr lang="es-ES" smtClean="0"/>
              <a:t>04/07/2017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0C66-0BAD-497B-9DCB-60B1573BC0F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6104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FDC03-8094-4D64-8978-FD9009FE9ACD}" type="datetimeFigureOut">
              <a:rPr lang="es-ES" smtClean="0"/>
              <a:t>04/07/2017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50C66-0BAD-497B-9DCB-60B1573BC0F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870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FDC03-8094-4D64-8978-FD9009FE9ACD}" type="datetimeFigureOut">
              <a:rPr lang="es-ES" smtClean="0"/>
              <a:t>04/07/2017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50C66-0BAD-497B-9DCB-60B1573BC0F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394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97167" y="1209542"/>
            <a:ext cx="10114208" cy="5098133"/>
          </a:xfrm>
        </p:spPr>
        <p:txBody>
          <a:bodyPr/>
          <a:lstStyle/>
          <a:p>
            <a:r>
              <a:rPr lang="zh-CN" altLang="es-ES" dirty="0" smtClean="0"/>
              <a:t>     </a:t>
            </a:r>
            <a:r>
              <a:rPr lang="zh-CN" altLang="es-ES" b="1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西</a:t>
            </a:r>
            <a:r>
              <a:rPr lang="zh-CN" altLang="es-ES" b="1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班</a:t>
            </a:r>
            <a:r>
              <a:rPr lang="zh-CN" altLang="es-ES" b="1" dirty="0" smtClean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牙語</a:t>
            </a:r>
            <a:endParaRPr lang="es-ES" b="1" dirty="0">
              <a:solidFill>
                <a:schemeClr val="accent6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225" y="1303862"/>
            <a:ext cx="5660110" cy="352640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2474">
            <a:off x="850290" y="471794"/>
            <a:ext cx="2331076" cy="313825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6792">
            <a:off x="234845" y="4116567"/>
            <a:ext cx="3561966" cy="244790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0963">
            <a:off x="8268158" y="378825"/>
            <a:ext cx="3526497" cy="237681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015">
            <a:off x="8809364" y="3472950"/>
            <a:ext cx="2330799" cy="322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67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s-ES" b="1" dirty="0" smtClean="0">
                <a:solidFill>
                  <a:schemeClr val="accent6">
                    <a:lumMod val="50000"/>
                  </a:schemeClr>
                </a:solidFill>
              </a:rPr>
              <a:t>西班牙世界文化遺產</a:t>
            </a:r>
            <a:r>
              <a:rPr lang="es-ES" altLang="zh-CN" b="1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zh-CN" altLang="es-ES" b="1" dirty="0">
                <a:solidFill>
                  <a:schemeClr val="accent6">
                    <a:lumMod val="50000"/>
                  </a:schemeClr>
                </a:solidFill>
              </a:rPr>
              <a:t>世</a:t>
            </a:r>
            <a:r>
              <a:rPr lang="zh-CN" altLang="es-ES" b="1" dirty="0" smtClean="0">
                <a:solidFill>
                  <a:schemeClr val="accent6">
                    <a:lumMod val="50000"/>
                  </a:schemeClr>
                </a:solidFill>
              </a:rPr>
              <a:t>界第三多國</a:t>
            </a:r>
            <a:endParaRPr lang="es-E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801504"/>
            <a:ext cx="12192000" cy="5172502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s-ES" b="1" dirty="0" smtClean="0">
                <a:solidFill>
                  <a:schemeClr val="accent6">
                    <a:lumMod val="50000"/>
                  </a:schemeClr>
                </a:solidFill>
              </a:rPr>
              <a:t>              僅次於意大利及中國，有</a:t>
            </a:r>
            <a:r>
              <a:rPr lang="es-ES" altLang="zh-CN" b="1" dirty="0" smtClean="0">
                <a:solidFill>
                  <a:schemeClr val="accent6">
                    <a:lumMod val="50000"/>
                  </a:schemeClr>
                </a:solidFill>
              </a:rPr>
              <a:t>44</a:t>
            </a:r>
            <a:r>
              <a:rPr lang="zh-CN" altLang="es-ES" b="1" dirty="0" smtClean="0">
                <a:solidFill>
                  <a:schemeClr val="accent6">
                    <a:lumMod val="50000"/>
                  </a:schemeClr>
                </a:solidFill>
              </a:rPr>
              <a:t>處世界文化遺產</a:t>
            </a:r>
            <a:endParaRPr lang="es-ES" altLang="zh-CN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s-ES" altLang="zh-CN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b="1" dirty="0">
              <a:ln/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2971587" y="2361835"/>
            <a:ext cx="62488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s-ES" sz="2800" b="1" dirty="0" smtClean="0">
                <a:ln/>
                <a:solidFill>
                  <a:schemeClr val="accent4"/>
                </a:solidFill>
              </a:rPr>
              <a:t>        西</a:t>
            </a:r>
            <a:r>
              <a:rPr lang="zh-CN" altLang="es-ES" sz="2800" b="1" dirty="0">
                <a:ln/>
                <a:solidFill>
                  <a:schemeClr val="accent4"/>
                </a:solidFill>
              </a:rPr>
              <a:t>班</a:t>
            </a:r>
            <a:r>
              <a:rPr lang="zh-CN" altLang="es-ES" sz="2800" b="1" dirty="0" smtClean="0">
                <a:ln/>
                <a:solidFill>
                  <a:schemeClr val="accent4"/>
                </a:solidFill>
              </a:rPr>
              <a:t>牙三處最有名的世界文化遺產</a:t>
            </a:r>
            <a:endParaRPr lang="es-ES" sz="2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3809"/>
            <a:ext cx="3365310" cy="272216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484" y="2983809"/>
            <a:ext cx="3832038" cy="272216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004" y="2983808"/>
            <a:ext cx="4577431" cy="272216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520335" y="5850006"/>
            <a:ext cx="22579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 smtClean="0">
                <a:ln/>
                <a:solidFill>
                  <a:schemeClr val="accent4"/>
                </a:solidFill>
              </a:rPr>
              <a:t>Alhambra</a:t>
            </a:r>
            <a:r>
              <a:rPr lang="zh-CN" altLang="es-ES" sz="3200" b="1" dirty="0" smtClean="0">
                <a:ln/>
                <a:solidFill>
                  <a:schemeClr val="accent4"/>
                </a:solidFill>
              </a:rPr>
              <a:t>宫</a:t>
            </a:r>
            <a:endParaRPr lang="es-ES" sz="32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949658" y="5825551"/>
            <a:ext cx="28617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smtClean="0">
                <a:ln/>
                <a:solidFill>
                  <a:schemeClr val="accent4"/>
                </a:solidFill>
              </a:rPr>
              <a:t> Al</a:t>
            </a:r>
            <a:r>
              <a:rPr lang="es-ES" sz="4000" b="1" dirty="0" err="1" smtClean="0">
                <a:ln/>
                <a:solidFill>
                  <a:schemeClr val="accent4"/>
                </a:solidFill>
              </a:rPr>
              <a:t>cázar</a:t>
            </a:r>
            <a:r>
              <a:rPr lang="zh-CN" altLang="es-ES" sz="4000" b="1" dirty="0" smtClean="0">
                <a:ln/>
                <a:solidFill>
                  <a:schemeClr val="accent4"/>
                </a:solidFill>
              </a:rPr>
              <a:t>教堂</a:t>
            </a:r>
            <a:endParaRPr lang="es-ES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550004" y="5850006"/>
            <a:ext cx="431733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s-ES" sz="4000" b="1" cap="none" spc="0" dirty="0" smtClean="0">
                <a:ln/>
                <a:solidFill>
                  <a:schemeClr val="accent4"/>
                </a:solidFill>
                <a:effectLst/>
              </a:rPr>
              <a:t>文藝復興古跡群</a:t>
            </a:r>
            <a:endParaRPr lang="es-ES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78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41434"/>
            <a:ext cx="10515600" cy="1325563"/>
          </a:xfrm>
        </p:spPr>
        <p:txBody>
          <a:bodyPr/>
          <a:lstStyle/>
          <a:p>
            <a:r>
              <a:rPr lang="es-ES" b="1" dirty="0" smtClean="0"/>
              <a:t>            </a:t>
            </a:r>
            <a:r>
              <a:rPr lang="zh-CN" altLang="es-ES" b="1" dirty="0" smtClean="0">
                <a:solidFill>
                  <a:schemeClr val="accent6">
                    <a:lumMod val="50000"/>
                  </a:schemeClr>
                </a:solidFill>
              </a:rPr>
              <a:t>全球</a:t>
            </a:r>
            <a:r>
              <a:rPr lang="es-ES" altLang="zh-CN" b="1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zh-CN" altLang="es-ES" b="1" dirty="0" smtClean="0">
                <a:solidFill>
                  <a:schemeClr val="accent6">
                    <a:lumMod val="50000"/>
                  </a:schemeClr>
                </a:solidFill>
              </a:rPr>
              <a:t>億人口使用西班牙語</a:t>
            </a:r>
            <a:endParaRPr lang="es-E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36418" y="1537855"/>
            <a:ext cx="10917382" cy="5049981"/>
          </a:xfrm>
        </p:spPr>
        <p:txBody>
          <a:bodyPr/>
          <a:lstStyle/>
          <a:p>
            <a:pPr marL="0" indent="0">
              <a:buNone/>
            </a:pPr>
            <a:r>
              <a:rPr lang="es-ES" b="1" dirty="0" smtClean="0"/>
              <a:t>21</a:t>
            </a:r>
            <a:r>
              <a:rPr lang="zh-CN" altLang="es-ES" b="1" dirty="0" smtClean="0"/>
              <a:t>個國家以西班牙語為官方語言，</a:t>
            </a:r>
            <a:r>
              <a:rPr lang="es-ES" altLang="zh-CN" b="1" dirty="0" smtClean="0"/>
              <a:t>20</a:t>
            </a:r>
            <a:r>
              <a:rPr lang="zh-CN" altLang="es-ES" b="1" dirty="0" smtClean="0"/>
              <a:t>多個國家講西班牙語</a:t>
            </a:r>
            <a:r>
              <a:rPr lang="zh-CN" altLang="es-ES" dirty="0" smtClean="0"/>
              <a:t>！</a:t>
            </a:r>
            <a:endParaRPr lang="es-ES" altLang="zh-CN" dirty="0" smtClean="0"/>
          </a:p>
          <a:p>
            <a:endParaRPr lang="es-ES" altLang="zh-CN" dirty="0" smtClean="0"/>
          </a:p>
          <a:p>
            <a:endParaRPr lang="es-ES" altLang="zh-CN" dirty="0" smtClean="0"/>
          </a:p>
          <a:p>
            <a:endParaRPr lang="es-ES" altLang="zh-CN" dirty="0"/>
          </a:p>
          <a:p>
            <a:endParaRPr lang="es-ES" altLang="zh-CN" dirty="0" smtClean="0"/>
          </a:p>
          <a:p>
            <a:pPr marL="0" indent="0">
              <a:buNone/>
            </a:pPr>
            <a:r>
              <a:rPr lang="zh-CN" altLang="es-ES" b="1" dirty="0" smtClean="0"/>
              <a:t>聯合國、</a:t>
            </a:r>
            <a:r>
              <a:rPr lang="es-ES" altLang="zh-CN" b="1" dirty="0" smtClean="0"/>
              <a:t>WTO</a:t>
            </a:r>
            <a:r>
              <a:rPr lang="zh-CN" altLang="es-ES" b="1" dirty="0" smtClean="0"/>
              <a:t>等世界組織均將其作為正式官方語言</a:t>
            </a:r>
            <a:endParaRPr lang="es-ES" altLang="zh-CN" b="1" dirty="0" smtClean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625" y="2624817"/>
            <a:ext cx="1555490" cy="95190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656" y="2562307"/>
            <a:ext cx="1438415" cy="10144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54" y="2605218"/>
            <a:ext cx="1455942" cy="101441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979" y="2580844"/>
            <a:ext cx="1534382" cy="106316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796" y="2591187"/>
            <a:ext cx="1628004" cy="108384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89" y="2580844"/>
            <a:ext cx="1718425" cy="108384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79" y="5091112"/>
            <a:ext cx="1995546" cy="1122652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490" y="5091112"/>
            <a:ext cx="238125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75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28781"/>
            <a:ext cx="10515600" cy="1325563"/>
          </a:xfrm>
        </p:spPr>
        <p:txBody>
          <a:bodyPr/>
          <a:lstStyle/>
          <a:p>
            <a:pPr algn="ctr"/>
            <a:r>
              <a:rPr lang="zh-CN" altLang="es-ES" b="1" dirty="0" smtClean="0">
                <a:solidFill>
                  <a:schemeClr val="accent6">
                    <a:lumMod val="50000"/>
                  </a:schemeClr>
                </a:solidFill>
              </a:rPr>
              <a:t>西班牙斗牛文化</a:t>
            </a:r>
            <a:endParaRPr lang="es-E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477896"/>
            <a:ext cx="11049000" cy="5380104"/>
          </a:xfrm>
        </p:spPr>
        <p:txBody>
          <a:bodyPr/>
          <a:lstStyle/>
          <a:p>
            <a:pPr marL="0" indent="0">
              <a:buNone/>
            </a:pPr>
            <a:r>
              <a:rPr lang="zh-CN" altLang="es-ES" b="1" dirty="0" smtClean="0">
                <a:solidFill>
                  <a:schemeClr val="accent6">
                    <a:lumMod val="50000"/>
                  </a:schemeClr>
                </a:solidFill>
              </a:rPr>
              <a:t> 斗牛（</a:t>
            </a:r>
            <a:r>
              <a:rPr lang="es-ES" altLang="zh-CN" b="1" dirty="0" smtClean="0">
                <a:solidFill>
                  <a:schemeClr val="accent6">
                    <a:lumMod val="50000"/>
                  </a:schemeClr>
                </a:solidFill>
              </a:rPr>
              <a:t>La Tauromaquia</a:t>
            </a:r>
            <a:r>
              <a:rPr lang="zh-CN" altLang="es-ES" b="1" dirty="0" smtClean="0">
                <a:solidFill>
                  <a:schemeClr val="accent6">
                    <a:lumMod val="50000"/>
                  </a:schemeClr>
                </a:solidFill>
              </a:rPr>
              <a:t>）</a:t>
            </a:r>
            <a:endParaRPr lang="es-ES" altLang="zh-CN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s-ES" altLang="zh-CN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s-ES" altLang="zh-CN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s-ES" altLang="zh-CN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s-ES" altLang="zh-CN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ES" altLang="zh-CN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zh-CN" altLang="es-ES" b="1" dirty="0" smtClean="0">
                <a:solidFill>
                  <a:schemeClr val="accent6">
                    <a:lumMod val="50000"/>
                  </a:schemeClr>
                </a:solidFill>
              </a:rPr>
              <a:t>  奔牛節（</a:t>
            </a:r>
            <a:r>
              <a:rPr lang="es-ES" altLang="zh-CN" b="1" dirty="0" smtClean="0">
                <a:solidFill>
                  <a:schemeClr val="accent6">
                    <a:lumMod val="50000"/>
                  </a:schemeClr>
                </a:solidFill>
              </a:rPr>
              <a:t>Fiesta de San Fermín</a:t>
            </a:r>
            <a:r>
              <a:rPr lang="zh-CN" altLang="es-ES" b="1" dirty="0" smtClean="0">
                <a:solidFill>
                  <a:schemeClr val="accent6">
                    <a:lumMod val="50000"/>
                  </a:schemeClr>
                </a:solidFill>
              </a:rPr>
              <a:t>）</a:t>
            </a:r>
            <a:endParaRPr lang="es-ES" altLang="zh-CN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s-E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19" y="2047738"/>
            <a:ext cx="3515195" cy="242122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0889"/>
            <a:ext cx="2016617" cy="271744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8379518" y="2825668"/>
            <a:ext cx="17283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s-ES" sz="4000" b="1" dirty="0">
                <a:ln/>
                <a:solidFill>
                  <a:schemeClr val="accent6">
                    <a:lumMod val="50000"/>
                  </a:schemeClr>
                </a:solidFill>
              </a:rPr>
              <a:t>斗牛士</a:t>
            </a:r>
            <a:endParaRPr lang="es-ES" sz="40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19" y="5038807"/>
            <a:ext cx="3434367" cy="1657145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5159956" y="5693684"/>
            <a:ext cx="23242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0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Pamplona</a:t>
            </a:r>
            <a:endParaRPr lang="es-ES" sz="40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617" y="5104263"/>
            <a:ext cx="3241183" cy="152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8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s-ES" b="1" dirty="0" smtClean="0">
                <a:solidFill>
                  <a:schemeClr val="accent6">
                    <a:lumMod val="50000"/>
                  </a:schemeClr>
                </a:solidFill>
              </a:rPr>
              <a:t>西班牙著名菜餚</a:t>
            </a:r>
            <a:endParaRPr lang="es-E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87348"/>
          </a:xfrm>
        </p:spPr>
        <p:txBody>
          <a:bodyPr/>
          <a:lstStyle/>
          <a:p>
            <a:pPr marL="0" indent="0">
              <a:buNone/>
            </a:pPr>
            <a:r>
              <a:rPr lang="zh-CN" altLang="es-ES" b="1" dirty="0" smtClean="0">
                <a:solidFill>
                  <a:schemeClr val="accent6">
                    <a:lumMod val="50000"/>
                  </a:schemeClr>
                </a:solidFill>
              </a:rPr>
              <a:t>  西班牙海鮮飯 </a:t>
            </a:r>
            <a:endParaRPr lang="es-ES" b="1" dirty="0">
              <a:ln/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s-ES" altLang="zh-CN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s-ES" altLang="zh-CN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s-ES" altLang="zh-CN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s-ES" altLang="zh-CN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zh-CN" altLang="es-ES" b="1" dirty="0" smtClean="0">
                <a:solidFill>
                  <a:schemeClr val="accent6">
                    <a:lumMod val="50000"/>
                  </a:schemeClr>
                </a:solidFill>
              </a:rPr>
              <a:t> 西班牙火腿           </a:t>
            </a:r>
            <a:endParaRPr lang="es-E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54" y="2338700"/>
            <a:ext cx="2573483" cy="171565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54" y="4734911"/>
            <a:ext cx="2756371" cy="21431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053" y="2853395"/>
            <a:ext cx="6581363" cy="3736189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607403" y="1984757"/>
            <a:ext cx="24157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s-ES" sz="4000" b="1" dirty="0">
                <a:ln/>
                <a:solidFill>
                  <a:schemeClr val="accent6">
                    <a:lumMod val="50000"/>
                  </a:schemeClr>
                </a:solidFill>
              </a:rPr>
              <a:t>小</a:t>
            </a:r>
            <a:r>
              <a:rPr lang="zh-CN" altLang="es-ES" sz="40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菜</a:t>
            </a:r>
            <a:r>
              <a:rPr lang="es-ES" sz="4000" b="1" dirty="0" smtClean="0">
                <a:ln/>
                <a:solidFill>
                  <a:schemeClr val="accent4"/>
                </a:solidFill>
              </a:rPr>
              <a:t>Tapas</a:t>
            </a:r>
            <a:endParaRPr lang="es-ES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937237" y="4179147"/>
            <a:ext cx="414529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s-ES" sz="2800" b="1" dirty="0" smtClean="0">
                <a:ln/>
                <a:solidFill>
                  <a:schemeClr val="accent4"/>
                </a:solidFill>
              </a:rPr>
              <a:t>Jamón</a:t>
            </a:r>
            <a:endParaRPr lang="es-ES" sz="28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284139" y="1658144"/>
            <a:ext cx="10817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altLang="zh-CN" sz="2800" b="1" cap="none" spc="0" dirty="0" smtClean="0">
                <a:ln/>
                <a:solidFill>
                  <a:schemeClr val="accent4"/>
                </a:solidFill>
                <a:effectLst/>
              </a:rPr>
              <a:t>Paella</a:t>
            </a:r>
            <a:endParaRPr lang="es-ES" sz="28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9929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s-ES" b="1" dirty="0" smtClean="0">
                <a:solidFill>
                  <a:schemeClr val="accent6">
                    <a:lumMod val="50000"/>
                  </a:schemeClr>
                </a:solidFill>
              </a:rPr>
              <a:t>西班牙足球</a:t>
            </a:r>
            <a:endParaRPr lang="es-E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3031" y="1539261"/>
            <a:ext cx="11250769" cy="5190185"/>
          </a:xfrm>
        </p:spPr>
        <p:txBody>
          <a:bodyPr/>
          <a:lstStyle/>
          <a:p>
            <a:pPr marL="0" indent="0">
              <a:buNone/>
            </a:pPr>
            <a:r>
              <a:rPr lang="zh-CN" altLang="es-ES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          西</a:t>
            </a:r>
            <a:r>
              <a:rPr lang="zh-CN" altLang="es-ES" b="1" dirty="0">
                <a:ln/>
                <a:solidFill>
                  <a:schemeClr val="accent6">
                    <a:lumMod val="50000"/>
                  </a:schemeClr>
                </a:solidFill>
              </a:rPr>
              <a:t>班牙國家足球</a:t>
            </a:r>
            <a:r>
              <a:rPr lang="zh-CN" altLang="es-ES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隊</a:t>
            </a:r>
            <a:r>
              <a:rPr lang="es-ES" altLang="zh-CN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-</a:t>
            </a:r>
            <a:endParaRPr lang="es-ES" b="1" dirty="0" smtClean="0">
              <a:ln/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ES" b="1" dirty="0" smtClean="0">
              <a:ln/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s-ES" b="1" dirty="0">
              <a:ln/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6003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s-E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892273" y="1690688"/>
            <a:ext cx="13888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s-E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954954" y="1448023"/>
            <a:ext cx="688361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s-ES" sz="4000" b="1" dirty="0" smtClean="0">
                <a:ln/>
                <a:solidFill>
                  <a:schemeClr val="accent4"/>
                </a:solidFill>
              </a:rPr>
              <a:t>三屆歐洲冠軍及</a:t>
            </a:r>
            <a:r>
              <a:rPr lang="es-ES" altLang="zh-CN" sz="4000" b="1" dirty="0" smtClean="0">
                <a:ln/>
                <a:solidFill>
                  <a:schemeClr val="accent4"/>
                </a:solidFill>
              </a:rPr>
              <a:t>2010</a:t>
            </a:r>
            <a:r>
              <a:rPr lang="zh-CN" altLang="es-ES" sz="4000" b="1" dirty="0" smtClean="0">
                <a:ln/>
                <a:solidFill>
                  <a:schemeClr val="accent4"/>
                </a:solidFill>
              </a:rPr>
              <a:t>世界</a:t>
            </a:r>
            <a:r>
              <a:rPr lang="zh-CN" altLang="es-ES" sz="4000" b="1" dirty="0">
                <a:ln/>
                <a:solidFill>
                  <a:schemeClr val="accent4"/>
                </a:solidFill>
              </a:rPr>
              <a:t>冠軍</a:t>
            </a:r>
            <a:endParaRPr lang="es-ES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531" y="3233344"/>
            <a:ext cx="1225041" cy="1866185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838200" y="2090798"/>
            <a:ext cx="46666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28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/>
              </a:rPr>
              <a:t>Selección de Fútbol de España</a:t>
            </a:r>
            <a:endParaRPr lang="es-ES" sz="28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8138" y="3014128"/>
            <a:ext cx="3026816" cy="224045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566" y="3014128"/>
            <a:ext cx="3249353" cy="2240452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4794500" y="5610975"/>
            <a:ext cx="48374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 smtClean="0">
                <a:ln/>
                <a:solidFill>
                  <a:schemeClr val="accent4"/>
                </a:solidFill>
              </a:rPr>
              <a:t>Fernando Torres</a:t>
            </a:r>
            <a:endParaRPr lang="es-E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813301" y="5544506"/>
            <a:ext cx="35448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dirty="0" err="1" smtClean="0">
                <a:ln/>
                <a:solidFill>
                  <a:schemeClr val="accent4"/>
                </a:solidFill>
              </a:rPr>
              <a:t>Iker</a:t>
            </a:r>
            <a:r>
              <a:rPr lang="es-ES" sz="5400" b="1" dirty="0" smtClean="0">
                <a:ln/>
                <a:solidFill>
                  <a:schemeClr val="accent4"/>
                </a:solidFill>
              </a:rPr>
              <a:t> Casillas</a:t>
            </a:r>
            <a:endParaRPr lang="es-E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0135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4415" y="506792"/>
            <a:ext cx="10515600" cy="1325563"/>
          </a:xfrm>
        </p:spPr>
        <p:txBody>
          <a:bodyPr/>
          <a:lstStyle/>
          <a:p>
            <a:pPr algn="ctr"/>
            <a:r>
              <a:rPr lang="zh-CN" altLang="es-ES" b="1" dirty="0" smtClean="0">
                <a:solidFill>
                  <a:schemeClr val="accent6">
                    <a:lumMod val="50000"/>
                  </a:schemeClr>
                </a:solidFill>
              </a:rPr>
              <a:t>佛朗明哥</a:t>
            </a:r>
            <a:r>
              <a:rPr lang="es-ES" altLang="zh-CN" b="1" dirty="0" smtClean="0">
                <a:solidFill>
                  <a:schemeClr val="accent6">
                    <a:lumMod val="50000"/>
                  </a:schemeClr>
                </a:solidFill>
              </a:rPr>
              <a:t>-Flamenco</a:t>
            </a:r>
            <a:endParaRPr lang="es-E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6062" y="1832356"/>
            <a:ext cx="11862133" cy="4890416"/>
          </a:xfrm>
        </p:spPr>
        <p:txBody>
          <a:bodyPr/>
          <a:lstStyle/>
          <a:p>
            <a:pPr marL="0" indent="0">
              <a:buNone/>
            </a:pPr>
            <a:r>
              <a:rPr lang="zh-CN" altLang="es-ES" b="1" dirty="0">
                <a:solidFill>
                  <a:schemeClr val="accent6">
                    <a:lumMod val="50000"/>
                  </a:schemeClr>
                </a:solidFill>
              </a:rPr>
              <a:t>佛</a:t>
            </a:r>
            <a:r>
              <a:rPr lang="zh-CN" altLang="es-ES" b="1" dirty="0" smtClean="0">
                <a:solidFill>
                  <a:schemeClr val="accent6">
                    <a:lumMod val="50000"/>
                  </a:schemeClr>
                </a:solidFill>
              </a:rPr>
              <a:t>朗明哥是源於西班牙南部安達盧西亞地區的藝術形式</a:t>
            </a:r>
            <a:r>
              <a:rPr lang="es-ES" altLang="zh-CN" b="1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zh-CN" altLang="es-ES" b="1" dirty="0" smtClean="0">
                <a:solidFill>
                  <a:schemeClr val="accent6">
                    <a:lumMod val="50000"/>
                  </a:schemeClr>
                </a:solidFill>
              </a:rPr>
              <a:t>包括歌曲、音樂和舞蹈</a:t>
            </a:r>
            <a:r>
              <a:rPr lang="es-ES" altLang="zh-CN" b="1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zh-TW" altLang="es-ES" b="1" dirty="0">
                <a:solidFill>
                  <a:schemeClr val="accent4">
                    <a:lumMod val="75000"/>
                  </a:schemeClr>
                </a:solidFill>
              </a:rPr>
              <a:t>佛朗明哥音樂有</a:t>
            </a:r>
            <a:r>
              <a:rPr lang="es-ES" altLang="zh-TW" b="1" dirty="0">
                <a:solidFill>
                  <a:schemeClr val="accent4">
                    <a:lumMod val="75000"/>
                  </a:schemeClr>
                </a:solidFill>
              </a:rPr>
              <a:t>50</a:t>
            </a:r>
            <a:r>
              <a:rPr lang="zh-TW" altLang="es-ES" b="1" dirty="0">
                <a:solidFill>
                  <a:schemeClr val="accent4">
                    <a:lumMod val="75000"/>
                  </a:schemeClr>
                </a:solidFill>
              </a:rPr>
              <a:t>種，每種有自己的節奏模式。佛朗明哥舞蹈是一種即興舞蹈，沒有固定的動作，全靠舞者和演唱、伴奏的人以及觀眾之間的情緒互</a:t>
            </a:r>
            <a:r>
              <a:rPr lang="zh-TW" altLang="es-ES" b="1" dirty="0" smtClean="0">
                <a:solidFill>
                  <a:schemeClr val="accent4">
                    <a:lumMod val="75000"/>
                  </a:schemeClr>
                </a:solidFill>
              </a:rPr>
              <a:t>動</a:t>
            </a:r>
            <a:endParaRPr lang="es-E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24" y="3810221"/>
            <a:ext cx="3013364" cy="234098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000" y="3810221"/>
            <a:ext cx="4738255" cy="234098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491" y="3810221"/>
            <a:ext cx="2702524" cy="233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s-ES" b="1" dirty="0">
                <a:solidFill>
                  <a:schemeClr val="accent6">
                    <a:lumMod val="50000"/>
                  </a:schemeClr>
                </a:solidFill>
              </a:rPr>
              <a:t>西班</a:t>
            </a:r>
            <a:r>
              <a:rPr lang="zh-CN" altLang="es-ES" b="1" dirty="0" smtClean="0">
                <a:solidFill>
                  <a:schemeClr val="accent6">
                    <a:lumMod val="50000"/>
                  </a:schemeClr>
                </a:solidFill>
              </a:rPr>
              <a:t>牙藝術家</a:t>
            </a:r>
            <a:endParaRPr lang="es-E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0152" y="1780840"/>
            <a:ext cx="12101848" cy="5108832"/>
          </a:xfrm>
        </p:spPr>
        <p:txBody>
          <a:bodyPr/>
          <a:lstStyle/>
          <a:p>
            <a:pPr marL="0" indent="0">
              <a:buNone/>
            </a:pPr>
            <a:r>
              <a:rPr lang="zh-CN" altLang="es-ES" b="1" dirty="0" smtClean="0">
                <a:solidFill>
                  <a:schemeClr val="accent6">
                    <a:lumMod val="50000"/>
                  </a:schemeClr>
                </a:solidFill>
              </a:rPr>
              <a:t>     畢卡索 （</a:t>
            </a:r>
            <a:r>
              <a:rPr lang="es-ES" altLang="zh-CN" b="1" dirty="0" smtClean="0">
                <a:solidFill>
                  <a:schemeClr val="accent6">
                    <a:lumMod val="50000"/>
                  </a:schemeClr>
                </a:solidFill>
              </a:rPr>
              <a:t>Pablo Picasso</a:t>
            </a:r>
            <a:r>
              <a:rPr lang="zh-CN" altLang="es-ES" b="1" dirty="0" smtClean="0">
                <a:solidFill>
                  <a:schemeClr val="accent6">
                    <a:lumMod val="50000"/>
                  </a:schemeClr>
                </a:solidFill>
              </a:rPr>
              <a:t>）</a:t>
            </a:r>
            <a:endParaRPr lang="es-E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44491"/>
            <a:ext cx="1924765" cy="253114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419" y="2463057"/>
            <a:ext cx="2385735" cy="253114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473" y="2444491"/>
            <a:ext cx="2143990" cy="253114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445" y="2444491"/>
            <a:ext cx="3313556" cy="2617373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18734" y="5566233"/>
            <a:ext cx="3117982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000" b="1" cap="none" spc="0" dirty="0" smtClean="0">
                <a:ln/>
                <a:solidFill>
                  <a:schemeClr val="accent4"/>
                </a:solidFill>
                <a:effectLst/>
              </a:rPr>
              <a:t>Pablo Picasso</a:t>
            </a:r>
          </a:p>
          <a:p>
            <a:pPr algn="ctr"/>
            <a:r>
              <a:rPr lang="zh-CN" altLang="es-ES" sz="4000" b="1" dirty="0">
                <a:ln/>
                <a:solidFill>
                  <a:schemeClr val="accent4"/>
                </a:solidFill>
              </a:rPr>
              <a:t>畢卡索</a:t>
            </a:r>
            <a:endParaRPr lang="es-ES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250989" y="5584799"/>
            <a:ext cx="30909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000" b="1" dirty="0" smtClean="0">
                <a:ln/>
                <a:solidFill>
                  <a:schemeClr val="accent4"/>
                </a:solidFill>
              </a:rPr>
              <a:t>Guernica</a:t>
            </a:r>
            <a:endParaRPr lang="es-ES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975051" y="5266533"/>
            <a:ext cx="342883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000" b="1" dirty="0" smtClean="0">
                <a:ln/>
                <a:solidFill>
                  <a:schemeClr val="accent4"/>
                </a:solidFill>
              </a:rPr>
              <a:t>Músicos con máscaras</a:t>
            </a:r>
            <a:endParaRPr lang="es-ES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9088447" y="5609756"/>
            <a:ext cx="33347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000" b="1" dirty="0" smtClean="0">
                <a:ln/>
                <a:solidFill>
                  <a:schemeClr val="accent4"/>
                </a:solidFill>
              </a:rPr>
              <a:t>Don Quijote</a:t>
            </a:r>
            <a:endParaRPr lang="es-ES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7429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s-ES" b="1" dirty="0">
                <a:solidFill>
                  <a:schemeClr val="accent6">
                    <a:lumMod val="50000"/>
                  </a:schemeClr>
                </a:solidFill>
              </a:rPr>
              <a:t>西班牙藝術家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18186" y="1854558"/>
            <a:ext cx="11573814" cy="5003442"/>
          </a:xfrm>
        </p:spPr>
        <p:txBody>
          <a:bodyPr/>
          <a:lstStyle/>
          <a:p>
            <a:pPr marL="0" indent="0">
              <a:buNone/>
            </a:pPr>
            <a:r>
              <a:rPr lang="zh-CN" altLang="es-ES" b="1" dirty="0" smtClean="0">
                <a:solidFill>
                  <a:schemeClr val="accent6">
                    <a:lumMod val="50000"/>
                  </a:schemeClr>
                </a:solidFill>
              </a:rPr>
              <a:t>  達利（</a:t>
            </a:r>
            <a:r>
              <a:rPr lang="es-ES" altLang="zh-CN" b="1" dirty="0" smtClean="0">
                <a:solidFill>
                  <a:schemeClr val="accent6">
                    <a:lumMod val="50000"/>
                  </a:schemeClr>
                </a:solidFill>
              </a:rPr>
              <a:t>Salvador Dalí</a:t>
            </a:r>
            <a:r>
              <a:rPr lang="zh-CN" altLang="es-ES" b="1" dirty="0" smtClean="0">
                <a:solidFill>
                  <a:schemeClr val="accent6">
                    <a:lumMod val="50000"/>
                  </a:schemeClr>
                </a:solidFill>
              </a:rPr>
              <a:t>）</a:t>
            </a:r>
            <a:endParaRPr lang="es-ES" altLang="zh-CN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E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17215"/>
            <a:ext cx="1885950" cy="24288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944" y="2617214"/>
            <a:ext cx="3512128" cy="24288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485" y="2617215"/>
            <a:ext cx="2702502" cy="242887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002637" y="5537510"/>
            <a:ext cx="121379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000" b="1" dirty="0" smtClean="0">
                <a:ln/>
                <a:solidFill>
                  <a:schemeClr val="accent4"/>
                </a:solidFill>
              </a:rPr>
              <a:t>Dalí</a:t>
            </a:r>
          </a:p>
          <a:p>
            <a:pPr algn="ctr"/>
            <a:r>
              <a:rPr lang="zh-CN" altLang="es-ES" sz="4000" b="1" dirty="0" smtClean="0">
                <a:ln/>
                <a:solidFill>
                  <a:schemeClr val="accent4"/>
                </a:solidFill>
              </a:rPr>
              <a:t>達利</a:t>
            </a:r>
            <a:endParaRPr lang="es-ES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2880657" y="5439456"/>
            <a:ext cx="48287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000" b="1" dirty="0" smtClean="0">
                <a:ln/>
                <a:solidFill>
                  <a:schemeClr val="accent4"/>
                </a:solidFill>
              </a:rPr>
              <a:t>La persistencia de la memoria</a:t>
            </a:r>
            <a:endParaRPr lang="es-ES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712592" y="5439456"/>
            <a:ext cx="60451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000" b="1" dirty="0" smtClean="0">
                <a:ln/>
                <a:solidFill>
                  <a:schemeClr val="accent4"/>
                </a:solidFill>
              </a:rPr>
              <a:t>La Tentación de San Antonio</a:t>
            </a:r>
            <a:endParaRPr lang="es-ES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9033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s-ES" b="1" dirty="0">
                <a:solidFill>
                  <a:schemeClr val="accent6">
                    <a:lumMod val="50000"/>
                  </a:schemeClr>
                </a:solidFill>
              </a:rPr>
              <a:t>西班牙藝術家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5534" y="1842448"/>
            <a:ext cx="12096466" cy="4957508"/>
          </a:xfrm>
        </p:spPr>
        <p:txBody>
          <a:bodyPr/>
          <a:lstStyle/>
          <a:p>
            <a:pPr marL="0" indent="0">
              <a:buNone/>
            </a:pPr>
            <a:r>
              <a:rPr lang="zh-CN" altLang="es-ES" b="1" dirty="0">
                <a:solidFill>
                  <a:schemeClr val="accent6">
                    <a:lumMod val="50000"/>
                  </a:schemeClr>
                </a:solidFill>
              </a:rPr>
              <a:t>高</a:t>
            </a:r>
            <a:r>
              <a:rPr lang="zh-CN" altLang="es-ES" b="1" dirty="0" smtClean="0">
                <a:solidFill>
                  <a:schemeClr val="accent6">
                    <a:lumMod val="50000"/>
                  </a:schemeClr>
                </a:solidFill>
              </a:rPr>
              <a:t>第（</a:t>
            </a:r>
            <a:r>
              <a:rPr lang="es-ES" altLang="zh-CN" b="1" dirty="0" smtClean="0">
                <a:solidFill>
                  <a:schemeClr val="accent6">
                    <a:lumMod val="50000"/>
                  </a:schemeClr>
                </a:solidFill>
              </a:rPr>
              <a:t>Antonio Gaudí</a:t>
            </a:r>
            <a:r>
              <a:rPr lang="zh-CN" altLang="es-ES" b="1" dirty="0" smtClean="0">
                <a:solidFill>
                  <a:schemeClr val="accent6">
                    <a:lumMod val="50000"/>
                  </a:schemeClr>
                </a:solidFill>
              </a:rPr>
              <a:t>）</a:t>
            </a:r>
            <a:endParaRPr lang="es-ES" altLang="zh-CN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s-E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33" y="2780623"/>
            <a:ext cx="1668954" cy="208034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795" y="2764926"/>
            <a:ext cx="2406877" cy="214312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706" y="2764926"/>
            <a:ext cx="3175000" cy="211173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583" y="2787870"/>
            <a:ext cx="2690669" cy="2080341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14098" y="5476517"/>
            <a:ext cx="144302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000" b="1" dirty="0" smtClean="0">
                <a:ln/>
                <a:solidFill>
                  <a:schemeClr val="accent4"/>
                </a:solidFill>
              </a:rPr>
              <a:t>Gaudí</a:t>
            </a:r>
          </a:p>
          <a:p>
            <a:pPr algn="ctr"/>
            <a:r>
              <a:rPr lang="zh-CN" altLang="es-ES" sz="4000" b="1" cap="none" spc="0" dirty="0">
                <a:ln/>
                <a:solidFill>
                  <a:schemeClr val="accent4"/>
                </a:solidFill>
                <a:effectLst/>
              </a:rPr>
              <a:t>高第</a:t>
            </a:r>
            <a:endParaRPr lang="es-ES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158065" y="5476517"/>
            <a:ext cx="311407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000" b="1" dirty="0" smtClean="0">
                <a:ln/>
                <a:solidFill>
                  <a:schemeClr val="accent4"/>
                </a:solidFill>
              </a:rPr>
              <a:t>La Sagrada Familia</a:t>
            </a:r>
            <a:endParaRPr lang="es-ES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552469" y="5563396"/>
            <a:ext cx="297523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000" b="1" dirty="0" smtClean="0">
                <a:ln/>
                <a:solidFill>
                  <a:schemeClr val="accent4"/>
                </a:solidFill>
              </a:rPr>
              <a:t>Parque </a:t>
            </a:r>
            <a:r>
              <a:rPr lang="es-ES" sz="4000" b="1" dirty="0" err="1" smtClean="0">
                <a:ln/>
                <a:solidFill>
                  <a:schemeClr val="accent4"/>
                </a:solidFill>
              </a:rPr>
              <a:t>GÜell</a:t>
            </a:r>
            <a:endParaRPr lang="es-ES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9240796" y="5563396"/>
            <a:ext cx="22381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000" b="1" dirty="0" smtClean="0">
                <a:ln/>
                <a:solidFill>
                  <a:schemeClr val="accent4"/>
                </a:solidFill>
              </a:rPr>
              <a:t>Casa </a:t>
            </a:r>
            <a:r>
              <a:rPr lang="es-ES" sz="4000" b="1" dirty="0" err="1" smtClean="0">
                <a:ln/>
                <a:solidFill>
                  <a:schemeClr val="accent4"/>
                </a:solidFill>
              </a:rPr>
              <a:t>Milá</a:t>
            </a:r>
            <a:endParaRPr lang="es-ES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3891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</TotalTime>
  <Words>280</Words>
  <Application>Microsoft Office PowerPoint</Application>
  <PresentationFormat>自訂</PresentationFormat>
  <Paragraphs>66</Paragraphs>
  <Slides>10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Tema de Office</vt:lpstr>
      <vt:lpstr>     西班牙語</vt:lpstr>
      <vt:lpstr>            全球3億人口使用西班牙語</vt:lpstr>
      <vt:lpstr>西班牙斗牛文化</vt:lpstr>
      <vt:lpstr>西班牙著名菜餚</vt:lpstr>
      <vt:lpstr>西班牙足球</vt:lpstr>
      <vt:lpstr>佛朗明哥-Flamenco</vt:lpstr>
      <vt:lpstr>西班牙藝術家</vt:lpstr>
      <vt:lpstr>西班牙藝術家</vt:lpstr>
      <vt:lpstr>西班牙藝術家</vt:lpstr>
      <vt:lpstr>西班牙世界文化遺產-世界第三多國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西班牙語</dc:title>
  <dc:creator>Windows 用户</dc:creator>
  <cp:lastModifiedBy>tyhs</cp:lastModifiedBy>
  <cp:revision>101</cp:revision>
  <dcterms:created xsi:type="dcterms:W3CDTF">2017-06-28T14:05:20Z</dcterms:created>
  <dcterms:modified xsi:type="dcterms:W3CDTF">2017-07-03T22:20:57Z</dcterms:modified>
</cp:coreProperties>
</file>