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701" r:id="rId2"/>
    <p:sldMasterId id="2147483717" r:id="rId3"/>
    <p:sldMasterId id="2147483731" r:id="rId4"/>
  </p:sldMasterIdLst>
  <p:notesMasterIdLst>
    <p:notesMasterId r:id="rId36"/>
  </p:notesMasterIdLst>
  <p:sldIdLst>
    <p:sldId id="256" r:id="rId5"/>
    <p:sldId id="259" r:id="rId6"/>
    <p:sldId id="302" r:id="rId7"/>
    <p:sldId id="257" r:id="rId8"/>
    <p:sldId id="264" r:id="rId9"/>
    <p:sldId id="258" r:id="rId10"/>
    <p:sldId id="301" r:id="rId11"/>
    <p:sldId id="265" r:id="rId12"/>
    <p:sldId id="266" r:id="rId13"/>
    <p:sldId id="260" r:id="rId14"/>
    <p:sldId id="261" r:id="rId15"/>
    <p:sldId id="262" r:id="rId16"/>
    <p:sldId id="263" r:id="rId17"/>
    <p:sldId id="303" r:id="rId18"/>
    <p:sldId id="305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9" r:id="rId33"/>
    <p:sldId id="304" r:id="rId34"/>
    <p:sldId id="267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CC00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3" autoAdjust="0"/>
    <p:restoredTop sz="94270" autoAdjust="0"/>
  </p:normalViewPr>
  <p:slideViewPr>
    <p:cSldViewPr snapToGrid="0" showGuides="1">
      <p:cViewPr varScale="1">
        <p:scale>
          <a:sx n="64" d="100"/>
          <a:sy n="64" d="100"/>
        </p:scale>
        <p:origin x="15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1877D-5EFA-425B-ADB7-541D87416C82}" type="datetimeFigureOut">
              <a:rPr lang="zh-TW" altLang="en-US" smtClean="0"/>
              <a:t>2017/5/1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75814-CF0C-47CC-B114-07DE247B66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502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75814-CF0C-47CC-B114-07DE247B6626}" type="slidenum">
              <a:rPr lang="zh-TW" altLang="en-US" smtClean="0"/>
              <a:t>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66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＊社團幹部</a:t>
            </a:r>
            <a:r>
              <a:rPr lang="en-US" altLang="zh-TW" dirty="0"/>
              <a:t>(106</a:t>
            </a:r>
            <a:r>
              <a:rPr lang="en-US" altLang="zh-TW" baseline="30000" dirty="0"/>
              <a:t>th</a:t>
            </a:r>
            <a:r>
              <a:rPr lang="en-US" altLang="zh-TW" dirty="0"/>
              <a:t>)</a:t>
            </a:r>
            <a:r>
              <a:rPr lang="zh-TW" altLang="en-US" dirty="0"/>
              <a:t>經驗分享：佳璇（</a:t>
            </a:r>
            <a:r>
              <a:rPr lang="en-US" altLang="zh-TW" dirty="0"/>
              <a:t>Group2</a:t>
            </a:r>
            <a:r>
              <a:rPr lang="zh-TW" altLang="en-US" dirty="0"/>
              <a:t>，熱舞文書）、思緯（</a:t>
            </a:r>
            <a:r>
              <a:rPr lang="en-US" altLang="zh-TW" dirty="0"/>
              <a:t>Group6</a:t>
            </a:r>
            <a:r>
              <a:rPr lang="zh-TW" altLang="en-US" dirty="0"/>
              <a:t>，日研副社）。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75814-CF0C-47CC-B114-07DE247B6626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6010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＊待修改：此頁需再分項說明。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75814-CF0C-47CC-B114-07DE247B6626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7812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＊可增加畫面截圖。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75814-CF0C-47CC-B114-07DE247B6626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3070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佩珊老師班級之繁星制度請尚頡主任說明。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5814-CF0C-47CC-B114-07DE247B6626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233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96D6D8-1EB5-494A-A5E9-4FFA777744A2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354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5814-CF0C-47CC-B114-07DE247B6626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9540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91031-396D-417F-A8C8-1AF994FEBA0B}" type="datetime1">
              <a:rPr lang="zh-TW" altLang="en-US" smtClean="0"/>
              <a:t>2017/5/1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7671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08FF-87AB-4704-9575-3B2F64BFACBA}" type="datetime1">
              <a:rPr lang="zh-TW" altLang="en-US" smtClean="0"/>
              <a:t>2017/5/1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715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15ED-4D6E-4D04-83ED-88D4FC766232}" type="datetime1">
              <a:rPr lang="zh-TW" altLang="en-US" smtClean="0"/>
              <a:t>2017/5/1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7715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ye_y_02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3613"/>
            <a:ext cx="1258888" cy="782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dye_y_02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-963613"/>
            <a:ext cx="1258887" cy="782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dye_y_02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-963613"/>
            <a:ext cx="1258887" cy="782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dye_y_02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-963613"/>
            <a:ext cx="1258888" cy="782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dye_y_02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-963613"/>
            <a:ext cx="1258887" cy="782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dye_y_02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-963613"/>
            <a:ext cx="1258888" cy="782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dye_y_02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-963613"/>
            <a:ext cx="1258887" cy="782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dye_y_02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-963613"/>
            <a:ext cx="1258888" cy="782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 descr="教育部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15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17"/>
          <p:cNvSpPr>
            <a:spLocks noChangeShapeType="1"/>
          </p:cNvSpPr>
          <p:nvPr userDrawn="1"/>
        </p:nvSpPr>
        <p:spPr bwMode="auto">
          <a:xfrm>
            <a:off x="1116013" y="6165850"/>
            <a:ext cx="8305800" cy="0"/>
          </a:xfrm>
          <a:prstGeom prst="line">
            <a:avLst/>
          </a:prstGeom>
          <a:noFill/>
          <a:ln w="38100" cmpd="dbl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20334-A4CD-4DCC-8B91-97570D8FECC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08365376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507153-1FAE-4414-8A9A-D4AAD928600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7711924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A51DE9-C8CE-4AED-B4F5-844AFDBA685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9094989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77B37-33BE-4403-B2CB-5DD250FAD5E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32174970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A122B8-EDE5-44CA-8A99-730924FFC0F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4064069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332486-722C-442D-B29F-DA9F6F11C23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83609519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71E761-1158-4247-A8E2-F00E7BEA438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93833407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AD37AF-9405-4CE8-972D-05BF40DA5B5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08500014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DDC2-0436-4078-BFF5-EB6F62A44ABA}" type="datetime1">
              <a:rPr lang="zh-TW" altLang="en-US" smtClean="0"/>
              <a:t>2017/5/1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950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93E236-A17E-41FB-9769-9428E1BB448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655655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9F5F1B-DC6C-4EDB-B0E2-8B71D80A8F6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44868415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CAB52-149C-4B2C-9352-BA52175EEA1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76301607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1AE802-16A8-4E24-8630-DE74E70044E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3246796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1ECBD7-9E67-425E-9D9B-EA84BD38EC7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45377223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496C9E-D1C4-4A76-8DB2-40AB66D84D1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9219190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61144E-F571-4C47-B304-BB74E75E89A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37543098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gray">
          <a:xfrm>
            <a:off x="7467600" y="342900"/>
            <a:ext cx="1390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zh-TW" altLang="en-US" sz="1800" b="0">
                <a:solidFill>
                  <a:srgbClr val="FFFFFF"/>
                </a:solidFill>
                <a:latin typeface="華康隸書體W7"/>
                <a:ea typeface="華康隸書體W7"/>
                <a:cs typeface="華康隸書體W7"/>
              </a:rPr>
              <a:t>大考通訊社</a:t>
            </a:r>
            <a:endParaRPr lang="en-US" altLang="zh-TW" sz="1800" b="0">
              <a:solidFill>
                <a:srgbClr val="FFFFFF"/>
              </a:solidFill>
              <a:latin typeface="華康隸書體W7"/>
              <a:ea typeface="華康隸書體W7"/>
              <a:cs typeface="華康隸書體W7"/>
            </a:endParaRPr>
          </a:p>
        </p:txBody>
      </p:sp>
      <p:sp>
        <p:nvSpPr>
          <p:cNvPr id="5" name="Line 23"/>
          <p:cNvSpPr>
            <a:spLocks noChangeShapeType="1"/>
          </p:cNvSpPr>
          <p:nvPr/>
        </p:nvSpPr>
        <p:spPr bwMode="auto">
          <a:xfrm>
            <a:off x="1066800" y="5562600"/>
            <a:ext cx="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" name="Line 24"/>
          <p:cNvSpPr>
            <a:spLocks noChangeShapeType="1"/>
          </p:cNvSpPr>
          <p:nvPr/>
        </p:nvSpPr>
        <p:spPr bwMode="auto">
          <a:xfrm>
            <a:off x="1066800" y="6019800"/>
            <a:ext cx="777240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7" name="Picture 25" descr="06_icon_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4724400"/>
            <a:ext cx="1317625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5372100"/>
            <a:ext cx="6934200" cy="5969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419100"/>
            <a:ext cx="2819400" cy="304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zh-TW" altLang="en-US" dirty="0"/>
              <a:t>按一下以編輯母片副標題樣式</a:t>
            </a:r>
            <a:endParaRPr lang="en-US" altLang="zh-TW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 algn="l">
              <a:defRPr sz="1200" b="0">
                <a:solidFill>
                  <a:srgbClr val="0033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 algn="ctr">
              <a:defRPr sz="1200" b="0" i="0">
                <a:solidFill>
                  <a:srgbClr val="0033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 algn="ctr">
              <a:defRPr sz="1200">
                <a:latin typeface="Arial" panose="020B0604020202020204" pitchFamily="34" charset="0"/>
              </a:defRPr>
            </a:lvl1pPr>
          </a:lstStyle>
          <a:p>
            <a:fld id="{23D90DE5-EBEB-4AB5-8458-45A23DF92FC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7490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www.test100.com.tw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大考通訊社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CCFCBB-5DBC-4D0B-9301-0FC2FBE59C3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53671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www.test100.com.tw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大考通訊社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FED46-0354-4CBD-B66E-8EC14144C0F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92855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C0E7-0193-4894-8572-F102C2E8D54C}" type="datetime1">
              <a:rPr lang="zh-TW" altLang="en-US" smtClean="0"/>
              <a:t>2017/5/1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91103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038600" cy="4716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0" y="1447800"/>
            <a:ext cx="4038600" cy="4716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www.test100.com.tw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大考通訊社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1C0465-A5D2-4B34-982E-AADDCDCB083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121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www.test100.com.tw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大考通訊社</a:t>
            </a: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1BD284-D25D-49D8-BBBF-5FE7F343398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27290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www.test100.com.tw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大考通訊社</a:t>
            </a: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A524C2-5420-454C-BB1F-6758BAE3BFA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750076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www.test100.com.tw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大考通訊社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36F111-A97E-4106-BDCE-3BF09F1E573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980754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www.test100.com.tw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大考通訊社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941D61-FC0C-44DC-89B3-5842E2AA961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78317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www.test100.com.tw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大考通訊社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59E9C5-EE06-4265-8717-08537F57879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42459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533400"/>
            <a:ext cx="2057400" cy="563086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81000" y="533400"/>
            <a:ext cx="6019800" cy="563086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www.themegallery.com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大考通訊社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CAC2A-EADC-464B-8AFD-72755EAEDCA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45888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2450" y="533400"/>
            <a:ext cx="6838950" cy="563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381000" y="1447800"/>
            <a:ext cx="8229600" cy="4716463"/>
          </a:xfrm>
        </p:spPr>
        <p:txBody>
          <a:bodyPr/>
          <a:lstStyle/>
          <a:p>
            <a:pPr lvl="0"/>
            <a:r>
              <a:rPr lang="zh-TW" altLang="en-US" noProof="0"/>
              <a:t>按一下圖示以新增表格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www.test100.com.tw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7175500" y="6172200"/>
            <a:ext cx="1397000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大考通訊社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D3800-FB2F-4955-9B6C-15E5ACF8D1E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62704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1_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2450" y="533400"/>
            <a:ext cx="6838950" cy="563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381000" y="1447800"/>
            <a:ext cx="8229600" cy="47164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www.test100.com.tw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大考通訊社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5B30D-A5B2-4E05-BF28-ECCD55DB878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164783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www.themegallery.com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大考通訊社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3FD66-5235-4B7F-8163-3207DAAF864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0725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2712E-3A69-4DC8-A3EE-332281E82D78}" type="datetime1">
              <a:rPr lang="zh-TW" altLang="en-US" smtClean="0"/>
              <a:t>2017/5/1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09907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ye_y_02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3613"/>
            <a:ext cx="1258888" cy="782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dye_y_02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-963613"/>
            <a:ext cx="1258887" cy="782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dye_y_02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-963613"/>
            <a:ext cx="1258887" cy="782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dye_y_02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-963613"/>
            <a:ext cx="1258888" cy="782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dye_y_02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-963613"/>
            <a:ext cx="1258887" cy="782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dye_y_02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-963613"/>
            <a:ext cx="1258888" cy="782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dye_y_02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-963613"/>
            <a:ext cx="1258887" cy="782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dye_y_02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-963613"/>
            <a:ext cx="1258888" cy="782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 descr="教育部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15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17"/>
          <p:cNvSpPr>
            <a:spLocks noChangeShapeType="1"/>
          </p:cNvSpPr>
          <p:nvPr userDrawn="1"/>
        </p:nvSpPr>
        <p:spPr bwMode="auto">
          <a:xfrm>
            <a:off x="1116013" y="6165850"/>
            <a:ext cx="8305800" cy="0"/>
          </a:xfrm>
          <a:prstGeom prst="line">
            <a:avLst/>
          </a:prstGeom>
          <a:noFill/>
          <a:ln w="38100" cmpd="dbl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20334-A4CD-4DCC-8B91-97570D8FECC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107498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507153-1FAE-4414-8A9A-D4AAD928600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108652"/>
      </p:ext>
    </p:extLst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A51DE9-C8CE-4AED-B4F5-844AFDBA685A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525911"/>
      </p:ext>
    </p:extLst>
  </p:cSld>
  <p:clrMapOvr>
    <a:masterClrMapping/>
  </p:clrMapOvr>
  <p:transition spd="slow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77B37-33BE-4403-B2CB-5DD250FAD5EA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28613"/>
      </p:ext>
    </p:extLst>
  </p:cSld>
  <p:clrMapOvr>
    <a:masterClrMapping/>
  </p:clrMapOvr>
  <p:transition spd="slow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A122B8-EDE5-44CA-8A99-730924FFC0FA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597824"/>
      </p:ext>
    </p:extLst>
  </p:cSld>
  <p:clrMapOvr>
    <a:masterClrMapping/>
  </p:clrMapOvr>
  <p:transition spd="slow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332486-722C-442D-B29F-DA9F6F11C23A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655966"/>
      </p:ext>
    </p:extLst>
  </p:cSld>
  <p:clrMapOvr>
    <a:masterClrMapping/>
  </p:clrMapOvr>
  <p:transition spd="slow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71E761-1158-4247-A8E2-F00E7BEA438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76765"/>
      </p:ext>
    </p:extLst>
  </p:cSld>
  <p:clrMapOvr>
    <a:masterClrMapping/>
  </p:clrMapOvr>
  <p:transition spd="slow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AD37AF-9405-4CE8-972D-05BF40DA5B5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009523"/>
      </p:ext>
    </p:extLst>
  </p:cSld>
  <p:clrMapOvr>
    <a:masterClrMapping/>
  </p:clrMapOvr>
  <p:transition spd="slow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93E236-A17E-41FB-9769-9428E1BB448A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67505"/>
      </p:ext>
    </p:extLst>
  </p:cSld>
  <p:clrMapOvr>
    <a:masterClrMapping/>
  </p:clrMapOvr>
  <p:transition spd="slow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9F5F1B-DC6C-4EDB-B0E2-8B71D80A8F6A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802463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8001-2AA7-427F-879C-08124496CD40}" type="datetime1">
              <a:rPr lang="zh-TW" altLang="en-US" smtClean="0"/>
              <a:t>2017/5/1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98547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CAB52-149C-4B2C-9352-BA52175EEA1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234058"/>
      </p:ext>
    </p:extLst>
  </p:cSld>
  <p:clrMapOvr>
    <a:masterClrMapping/>
  </p:clrMapOvr>
  <p:transition spd="slow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1AE802-16A8-4E24-8630-DE74E70044E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408078"/>
      </p:ext>
    </p:extLst>
  </p:cSld>
  <p:clrMapOvr>
    <a:masterClrMapping/>
  </p:clrMapOvr>
  <p:transition spd="slow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1ECBD7-9E67-425E-9D9B-EA84BD38EC7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002608"/>
      </p:ext>
    </p:extLst>
  </p:cSld>
  <p:clrMapOvr>
    <a:masterClrMapping/>
  </p:clrMapOvr>
  <p:transition spd="slow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496C9E-D1C4-4A76-8DB2-40AB66D84D1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571206"/>
      </p:ext>
    </p:extLst>
  </p:cSld>
  <p:clrMapOvr>
    <a:masterClrMapping/>
  </p:clrMapOvr>
  <p:transition spd="slow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61144E-F571-4C47-B304-BB74E75E89A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010254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73BE-5BA1-4066-B931-64AFC9C8121A}" type="datetime1">
              <a:rPr lang="zh-TW" altLang="en-US" smtClean="0"/>
              <a:t>2017/5/1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910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EA5F-0813-4F5A-8729-4C5724BA4CED}" type="datetime1">
              <a:rPr lang="zh-TW" altLang="en-US" smtClean="0"/>
              <a:t>2017/5/1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1214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BED3-E076-4C12-BC18-133565F535B8}" type="datetime1">
              <a:rPr lang="zh-TW" altLang="en-US" smtClean="0"/>
              <a:t>2017/5/1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725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CDC0-D08D-48B8-AC0E-1FC77E761673}" type="datetime1">
              <a:rPr lang="zh-TW" altLang="en-US" smtClean="0"/>
              <a:t>2017/5/1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646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41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6DC2D-85CB-475A-9AC3-AA84C4FB5ED7}" type="datetime1">
              <a:rPr lang="zh-TW" altLang="en-US" smtClean="0"/>
              <a:t>2017/5/1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458200" y="6356350"/>
            <a:ext cx="5143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579097-27F3-4778-A5F1-B071160657D9}" type="slidenum">
              <a:rPr lang="zh-TW" altLang="en-US" sz="1800" smtClean="0"/>
              <a:pPr/>
              <a:t>‹#›</a:t>
            </a:fld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66885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 altLang="zh-TW"/>
          </a:p>
        </p:txBody>
      </p:sp>
      <p:sp>
        <p:nvSpPr>
          <p:cNvPr id="260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0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0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/>
            </a:lvl1pPr>
          </a:lstStyle>
          <a:p>
            <a:fld id="{0ABF7FAB-E33E-49A2-ABBD-0078A2C2D100}" type="slidenum">
              <a:rPr lang="en-US" altLang="zh-TW"/>
              <a:pPr/>
              <a:t>‹#›</a:t>
            </a:fld>
            <a:endParaRPr lang="en-US" altLang="zh-TW"/>
          </a:p>
        </p:txBody>
      </p:sp>
      <p:pic>
        <p:nvPicPr>
          <p:cNvPr id="1032" name="Picture 8" descr="教育部logo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838200" y="6524625"/>
            <a:ext cx="8305800" cy="0"/>
          </a:xfrm>
          <a:prstGeom prst="line">
            <a:avLst/>
          </a:prstGeom>
          <a:noFill/>
          <a:ln w="38100" cmpd="dbl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034" name="Picture 10" descr="多元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0"/>
            <a:ext cx="97155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41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</p:sldLayoutIdLst>
  <p:transition spd="slow">
    <p:rand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31"/>
          <p:cNvSpPr>
            <a:spLocks noChangeShapeType="1"/>
          </p:cNvSpPr>
          <p:nvPr/>
        </p:nvSpPr>
        <p:spPr bwMode="auto">
          <a:xfrm>
            <a:off x="8001000" y="838200"/>
            <a:ext cx="914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81000" y="1447800"/>
            <a:ext cx="8229600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346700" y="63373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808080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/>
              <a:t>www.test100.com.tw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143750" y="6143625"/>
            <a:ext cx="14700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800" b="0" i="0">
                <a:solidFill>
                  <a:srgbClr val="CC0000"/>
                </a:solidFill>
                <a:latin typeface="華康隸書體W7" pitchFamily="65" charset="-120"/>
                <a:ea typeface="華康隸書體W7" pitchFamily="65" charset="-120"/>
              </a:defRPr>
            </a:lvl1pPr>
          </a:lstStyle>
          <a:p>
            <a:pPr>
              <a:defRPr/>
            </a:pPr>
            <a:r>
              <a:rPr lang="zh-TW" altLang="en-US"/>
              <a:t>大考通訊社</a:t>
            </a: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81000" y="63087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3366"/>
                </a:solidFill>
                <a:latin typeface="Verdana" panose="020B0604030504040204" pitchFamily="34" charset="0"/>
              </a:defRPr>
            </a:lvl1pPr>
          </a:lstStyle>
          <a:p>
            <a:fld id="{19828B32-5D72-4E96-ABAD-B2B0CF9D11E5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52450" y="533400"/>
            <a:ext cx="68389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pic>
        <p:nvPicPr>
          <p:cNvPr id="2056" name="Picture 32" descr="06_icon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0" y="533400"/>
            <a:ext cx="615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97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微軟正黑體" pitchFamily="34" charset="-120"/>
          <a:ea typeface="微軟正黑體" pitchFamily="34" charset="-12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微軟正黑體" pitchFamily="34" charset="-120"/>
          <a:ea typeface="微軟正黑體" pitchFamily="34" charset="-12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微軟正黑體" pitchFamily="34" charset="-120"/>
          <a:ea typeface="微軟正黑體" pitchFamily="34" charset="-12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微軟正黑體" pitchFamily="34" charset="-120"/>
          <a:ea typeface="微軟正黑體" pitchFamily="34" charset="-12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>
          <a:solidFill>
            <a:schemeClr val="hlink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 altLang="zh-TW"/>
          </a:p>
        </p:txBody>
      </p:sp>
      <p:sp>
        <p:nvSpPr>
          <p:cNvPr id="260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260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260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/>
            </a:lvl1pPr>
          </a:lstStyle>
          <a:p>
            <a:fld id="{0ABF7FAB-E33E-49A2-ABBD-0078A2C2D10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pic>
        <p:nvPicPr>
          <p:cNvPr id="1032" name="Picture 8" descr="教育部logo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838200" y="6524625"/>
            <a:ext cx="8305800" cy="0"/>
          </a:xfrm>
          <a:prstGeom prst="line">
            <a:avLst/>
          </a:prstGeom>
          <a:noFill/>
          <a:ln w="38100" cmpd="dbl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srgbClr val="000000"/>
              </a:solidFill>
            </a:endParaRPr>
          </a:p>
        </p:txBody>
      </p:sp>
      <p:pic>
        <p:nvPicPr>
          <p:cNvPr id="1034" name="Picture 10" descr="多元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0"/>
            <a:ext cx="97155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49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</p:sldLayoutIdLst>
  <p:transition spd="slow">
    <p:rand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ceec.edu.tw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ac.ccu.edu.tw/cacportal/index.ph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ac.edu.tw/" TargetMode="External"/><Relationship Id="rId2" Type="http://schemas.openxmlformats.org/officeDocument/2006/relationships/hyperlink" Target="https://caac.jctv.ntut.edu.tw/index1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ioh.tw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399808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ea typeface="和平粗仿宋" panose="02010601000101010101" pitchFamily="1" charset="-120"/>
              </a:rPr>
              <a:t>左營高中</a:t>
            </a:r>
            <a:r>
              <a:rPr lang="en-US" altLang="zh-TW" sz="4000" b="1" dirty="0">
                <a:ea typeface="和平粗仿宋" panose="02010601000101010101" pitchFamily="1" charset="-120"/>
              </a:rPr>
              <a:t>106</a:t>
            </a:r>
            <a:r>
              <a:rPr lang="zh-TW" altLang="en-US" sz="4000" b="1" dirty="0">
                <a:ea typeface="和平粗仿宋" panose="02010601000101010101" pitchFamily="1" charset="-120"/>
              </a:rPr>
              <a:t>學年度</a:t>
            </a:r>
            <a:br>
              <a:rPr lang="en-US" altLang="zh-TW" sz="4000" b="1" dirty="0">
                <a:ea typeface="和平粗仿宋" panose="02010601000101010101" pitchFamily="1" charset="-120"/>
              </a:rPr>
            </a:br>
            <a:r>
              <a:rPr lang="zh-TW" altLang="en-US" sz="4000" b="1" dirty="0">
                <a:ea typeface="和平粗仿宋" panose="02010601000101010101" pitchFamily="1" charset="-120"/>
              </a:rPr>
              <a:t>繁星推薦錄取生入班分享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1407476"/>
            <a:ext cx="6858000" cy="421322"/>
          </a:xfrm>
        </p:spPr>
        <p:txBody>
          <a:bodyPr/>
          <a:lstStyle/>
          <a:p>
            <a:r>
              <a:rPr lang="en-US" altLang="zh-TW" dirty="0">
                <a:ea typeface="和平粗仿宋" panose="02010601000101010101" pitchFamily="1" charset="-120"/>
              </a:rPr>
              <a:t>2017.04</a:t>
            </a:r>
            <a:r>
              <a:rPr lang="zh-TW" altLang="en-US" dirty="0">
                <a:ea typeface="和平粗仿宋" panose="02010601000101010101" pitchFamily="1" charset="-120"/>
              </a:rPr>
              <a:t>　</a:t>
            </a:r>
            <a:r>
              <a:rPr lang="en-US" altLang="zh-TW" dirty="0">
                <a:ea typeface="和平粗仿宋" panose="02010601000101010101" pitchFamily="1" charset="-120"/>
              </a:rPr>
              <a:t>3</a:t>
            </a:r>
            <a:r>
              <a:rPr lang="zh-TW" altLang="en-US" dirty="0">
                <a:ea typeface="和平粗仿宋" panose="02010601000101010101" pitchFamily="1" charset="-120"/>
              </a:rPr>
              <a:t>年</a:t>
            </a:r>
            <a:r>
              <a:rPr lang="en-US" altLang="zh-TW" dirty="0">
                <a:ea typeface="和平粗仿宋" panose="02010601000101010101" pitchFamily="1" charset="-120"/>
              </a:rPr>
              <a:t>3</a:t>
            </a:r>
            <a:r>
              <a:rPr lang="zh-TW" altLang="en-US" dirty="0">
                <a:ea typeface="和平粗仿宋" panose="02010601000101010101" pitchFamily="1" charset="-120"/>
              </a:rPr>
              <a:t>班</a:t>
            </a:r>
            <a:endParaRPr lang="en-US" altLang="zh-TW" dirty="0">
              <a:ea typeface="和平粗仿宋" panose="02010601000101010101" pitchFamily="1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0874"/>
            <a:ext cx="9144000" cy="607218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36842" y="2039683"/>
            <a:ext cx="74703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>
                <a:ln w="1905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和平粗仿宋" panose="02010601000101010101" pitchFamily="1" charset="-120"/>
              </a:rPr>
              <a:t>來自</a:t>
            </a:r>
            <a:r>
              <a:rPr lang="en-US" altLang="zh-TW" sz="5400" b="1" cap="none" spc="0" dirty="0">
                <a:ln w="1905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和平粗仿宋" panose="02010601000101010101" pitchFamily="1" charset="-120"/>
              </a:rPr>
              <a:t>104</a:t>
            </a:r>
            <a:r>
              <a:rPr lang="zh-TW" altLang="en-US" sz="5400" b="1" cap="none" spc="0" dirty="0">
                <a:ln w="1905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和平粗仿宋" panose="02010601000101010101" pitchFamily="1" charset="-120"/>
              </a:rPr>
              <a:t>顆星星的祝福</a:t>
            </a:r>
            <a:r>
              <a:rPr lang="zh-TW" altLang="en-US" sz="5400" b="1" dirty="0">
                <a:ln w="1905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和平粗仿宋" panose="02010601000101010101" pitchFamily="1" charset="-120"/>
              </a:rPr>
              <a:t>～</a:t>
            </a:r>
            <a:endParaRPr lang="zh-TW" altLang="en-US" sz="5400" b="1" cap="none" spc="0" dirty="0">
              <a:ln w="19050">
                <a:solidFill>
                  <a:srgbClr val="00206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和平粗仿宋" panose="02010601000101010101" pitchFamily="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7609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685800" y="-26504"/>
            <a:ext cx="7772400" cy="1399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>
                <a:ea typeface="和平粗仿宋" panose="02010601000101010101" pitchFamily="1" charset="-120"/>
              </a:rPr>
              <a:t>升學資源連結分享</a:t>
            </a: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630000" y="1400400"/>
            <a:ext cx="4345132" cy="945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solidFill>
                  <a:srgbClr val="0070C0"/>
                </a:solidFill>
                <a:ea typeface="和平粗仿宋" panose="02010601000101010101" pitchFamily="1" charset="-120"/>
              </a:rPr>
              <a:t>大學入學考試中心</a:t>
            </a:r>
            <a:r>
              <a:rPr lang="en-US" altLang="zh-TW" b="1" dirty="0">
                <a:solidFill>
                  <a:srgbClr val="FF0000"/>
                </a:solidFill>
                <a:ea typeface="和平粗仿宋" panose="02010601000101010101" pitchFamily="1" charset="-120"/>
              </a:rPr>
              <a:t>(CEEC)</a:t>
            </a:r>
            <a:br>
              <a:rPr lang="en-US" altLang="zh-TW" dirty="0">
                <a:solidFill>
                  <a:srgbClr val="FF0000"/>
                </a:solidFill>
                <a:ea typeface="和平粗仿宋" panose="02010601000101010101" pitchFamily="1" charset="-120"/>
              </a:rPr>
            </a:br>
            <a:r>
              <a:rPr lang="en-US" altLang="zh-TW" dirty="0">
                <a:ea typeface="和平粗仿宋" panose="02010601000101010101" pitchFamily="1" charset="-120"/>
                <a:hlinkClick r:id="rId2"/>
              </a:rPr>
              <a:t>http://www.ceec.edu.tw/</a:t>
            </a:r>
            <a:endParaRPr lang="en-US" altLang="zh-TW" dirty="0">
              <a:ea typeface="和平粗仿宋" panose="02010601000101010101" pitchFamily="1" charset="-120"/>
            </a:endParaRPr>
          </a:p>
          <a:p>
            <a:endParaRPr lang="zh-TW" altLang="en-US" dirty="0">
              <a:ea typeface="和平粗仿宋" panose="02010601000101010101" pitchFamily="1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841" y="2400491"/>
            <a:ext cx="4809952" cy="386383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906632" y="2400491"/>
            <a:ext cx="25515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2800" dirty="0">
                <a:ea typeface="和平粗仿宋" panose="02010601000101010101" pitchFamily="1" charset="-120"/>
              </a:rPr>
              <a:t>大考資訊</a:t>
            </a:r>
            <a:br>
              <a:rPr lang="en-US" altLang="zh-TW" sz="2800" dirty="0">
                <a:ea typeface="和平粗仿宋" panose="02010601000101010101" pitchFamily="1" charset="-120"/>
              </a:rPr>
            </a:br>
            <a:r>
              <a:rPr lang="zh-TW" altLang="en-US" sz="2800" dirty="0">
                <a:ea typeface="和平粗仿宋" panose="02010601000101010101" pitchFamily="1" charset="-120"/>
              </a:rPr>
              <a:t>最新公告</a:t>
            </a:r>
          </a:p>
        </p:txBody>
      </p:sp>
      <p:sp>
        <p:nvSpPr>
          <p:cNvPr id="14" name="矩形 13"/>
          <p:cNvSpPr/>
          <p:nvPr/>
        </p:nvSpPr>
        <p:spPr>
          <a:xfrm>
            <a:off x="5906632" y="3364652"/>
            <a:ext cx="26880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2800" dirty="0">
                <a:ea typeface="和平粗仿宋" panose="02010601000101010101" pitchFamily="1" charset="-120"/>
              </a:rPr>
              <a:t>歷屆學測、</a:t>
            </a:r>
            <a:br>
              <a:rPr lang="en-US" altLang="zh-TW" sz="2800" dirty="0">
                <a:ea typeface="和平粗仿宋" panose="02010601000101010101" pitchFamily="1" charset="-120"/>
              </a:rPr>
            </a:br>
            <a:r>
              <a:rPr lang="zh-TW" altLang="en-US" sz="2800" dirty="0">
                <a:ea typeface="和平粗仿宋" panose="02010601000101010101" pitchFamily="1" charset="-120"/>
              </a:rPr>
              <a:t>指考統計資料</a:t>
            </a:r>
          </a:p>
        </p:txBody>
      </p:sp>
      <p:sp>
        <p:nvSpPr>
          <p:cNvPr id="15" name="矩形 14"/>
          <p:cNvSpPr/>
          <p:nvPr/>
        </p:nvSpPr>
        <p:spPr>
          <a:xfrm>
            <a:off x="5906632" y="4327193"/>
            <a:ext cx="26067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2800" dirty="0">
                <a:ea typeface="和平粗仿宋" panose="02010601000101010101" pitchFamily="1" charset="-120"/>
              </a:rPr>
              <a:t>歷屆國文、</a:t>
            </a:r>
            <a:br>
              <a:rPr lang="en-US" altLang="zh-TW" sz="2800" dirty="0">
                <a:ea typeface="和平粗仿宋" panose="02010601000101010101" pitchFamily="1" charset="-120"/>
              </a:rPr>
            </a:br>
            <a:r>
              <a:rPr lang="zh-TW" altLang="en-US" sz="2800" dirty="0">
                <a:ea typeface="和平粗仿宋" panose="02010601000101010101" pitchFamily="1" charset="-120"/>
              </a:rPr>
              <a:t>英文作文範文</a:t>
            </a:r>
          </a:p>
        </p:txBody>
      </p:sp>
    </p:spTree>
    <p:extLst>
      <p:ext uri="{BB962C8B-B14F-4D97-AF65-F5344CB8AC3E}">
        <p14:creationId xmlns:p14="http://schemas.microsoft.com/office/powerpoint/2010/main" val="3575943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685800" y="-26504"/>
            <a:ext cx="7772400" cy="1399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>
                <a:ea typeface="和平粗仿宋" panose="02010601000101010101" pitchFamily="1" charset="-120"/>
              </a:rPr>
              <a:t>升學資源連結分享</a:t>
            </a: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630000" y="1400400"/>
            <a:ext cx="7822623" cy="972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solidFill>
                  <a:srgbClr val="0070C0"/>
                </a:solidFill>
                <a:ea typeface="和平粗仿宋" panose="02010601000101010101" pitchFamily="1" charset="-120"/>
              </a:rPr>
              <a:t>大學甄選入學委員會</a:t>
            </a:r>
            <a:r>
              <a:rPr lang="en-US" altLang="zh-TW" b="1" dirty="0">
                <a:solidFill>
                  <a:srgbClr val="FF0000"/>
                </a:solidFill>
                <a:ea typeface="和平粗仿宋" panose="02010601000101010101" pitchFamily="1" charset="-120"/>
              </a:rPr>
              <a:t>(CAAC)</a:t>
            </a:r>
            <a:br>
              <a:rPr lang="en-US" altLang="zh-TW" dirty="0">
                <a:solidFill>
                  <a:srgbClr val="FF0000"/>
                </a:solidFill>
                <a:ea typeface="和平粗仿宋" panose="02010601000101010101" pitchFamily="1" charset="-120"/>
              </a:rPr>
            </a:br>
            <a:r>
              <a:rPr lang="en-US" altLang="zh-TW" dirty="0">
                <a:ea typeface="和平粗仿宋" panose="02010601000101010101" pitchFamily="1" charset="-120"/>
                <a:hlinkClick r:id="rId3"/>
              </a:rPr>
              <a:t>https://www.caac.ccu.edu.tw/cacportal/index.php</a:t>
            </a:r>
            <a:endParaRPr lang="en-US" altLang="zh-TW" dirty="0">
              <a:ea typeface="和平粗仿宋" panose="02010601000101010101" pitchFamily="1" charset="-120"/>
            </a:endParaRPr>
          </a:p>
          <a:p>
            <a:endParaRPr lang="zh-TW" altLang="en-US" dirty="0">
              <a:ea typeface="和平粗仿宋" panose="02010601000101010101" pitchFamily="1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3393"/>
            <a:ext cx="9144000" cy="428415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247824" y="2728037"/>
            <a:ext cx="26095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2800" dirty="0">
                <a:ea typeface="和平粗仿宋" panose="02010601000101010101" pitchFamily="1" charset="-120"/>
              </a:rPr>
              <a:t>繁星推薦、</a:t>
            </a:r>
            <a:br>
              <a:rPr lang="en-US" altLang="zh-TW" sz="2800" dirty="0">
                <a:ea typeface="和平粗仿宋" panose="02010601000101010101" pitchFamily="1" charset="-120"/>
              </a:rPr>
            </a:br>
            <a:r>
              <a:rPr lang="zh-TW" altLang="en-US" sz="2800" dirty="0">
                <a:ea typeface="和平粗仿宋" panose="02010601000101010101" pitchFamily="1" charset="-120"/>
              </a:rPr>
              <a:t>個人申請管道</a:t>
            </a:r>
          </a:p>
        </p:txBody>
      </p:sp>
      <p:sp>
        <p:nvSpPr>
          <p:cNvPr id="7" name="矩形 6"/>
          <p:cNvSpPr/>
          <p:nvPr/>
        </p:nvSpPr>
        <p:spPr>
          <a:xfrm>
            <a:off x="6247823" y="3682144"/>
            <a:ext cx="26095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2800" dirty="0">
                <a:ea typeface="和平粗仿宋" panose="02010601000101010101" pitchFamily="1" charset="-120"/>
              </a:rPr>
              <a:t>大考英聽採計校系公告</a:t>
            </a:r>
          </a:p>
        </p:txBody>
      </p:sp>
      <p:sp>
        <p:nvSpPr>
          <p:cNvPr id="9" name="矩形 8"/>
          <p:cNvSpPr/>
          <p:nvPr/>
        </p:nvSpPr>
        <p:spPr>
          <a:xfrm>
            <a:off x="6247823" y="4636251"/>
            <a:ext cx="26095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2800" dirty="0">
                <a:ea typeface="和平粗仿宋" panose="02010601000101010101" pitchFamily="1" charset="-120"/>
              </a:rPr>
              <a:t>歷屆最低錄取成績查詢</a:t>
            </a:r>
          </a:p>
        </p:txBody>
      </p:sp>
    </p:spTree>
    <p:extLst>
      <p:ext uri="{BB962C8B-B14F-4D97-AF65-F5344CB8AC3E}">
        <p14:creationId xmlns:p14="http://schemas.microsoft.com/office/powerpoint/2010/main" val="962360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685800" y="-26504"/>
            <a:ext cx="7772400" cy="1399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>
                <a:ea typeface="和平粗仿宋" panose="02010601000101010101" pitchFamily="1" charset="-120"/>
              </a:rPr>
              <a:t>升學資源連結分享</a:t>
            </a: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630000" y="1400400"/>
            <a:ext cx="7886700" cy="1818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solidFill>
                  <a:srgbClr val="0070C0"/>
                </a:solidFill>
                <a:ea typeface="和平粗仿宋" panose="02010601000101010101" pitchFamily="1" charset="-120"/>
              </a:rPr>
              <a:t>科技校院日間部四年制申請入學聯合招生委員會</a:t>
            </a:r>
            <a:br>
              <a:rPr lang="en-US" altLang="zh-TW" dirty="0">
                <a:solidFill>
                  <a:srgbClr val="FF0000"/>
                </a:solidFill>
                <a:ea typeface="和平粗仿宋" panose="02010601000101010101" pitchFamily="1" charset="-120"/>
              </a:rPr>
            </a:br>
            <a:r>
              <a:rPr lang="en-US" altLang="zh-TW" dirty="0">
                <a:ea typeface="和平粗仿宋" panose="02010601000101010101" pitchFamily="1" charset="-120"/>
                <a:hlinkClick r:id="rId2"/>
              </a:rPr>
              <a:t>https://caac.jctv.ntut.edu.tw/index1.php</a:t>
            </a:r>
            <a:endParaRPr lang="en-US" altLang="zh-TW" dirty="0">
              <a:ea typeface="和平粗仿宋" panose="02010601000101010101" pitchFamily="1" charset="-120"/>
            </a:endParaRPr>
          </a:p>
          <a:p>
            <a:r>
              <a:rPr lang="zh-TW" altLang="en-US" b="1" dirty="0">
                <a:solidFill>
                  <a:srgbClr val="0070C0"/>
                </a:solidFill>
                <a:ea typeface="和平粗仿宋" panose="02010601000101010101" pitchFamily="1" charset="-120"/>
              </a:rPr>
              <a:t>大學考試入學分發委員會</a:t>
            </a:r>
            <a:br>
              <a:rPr lang="en-US" altLang="zh-TW" dirty="0">
                <a:solidFill>
                  <a:srgbClr val="0070C0"/>
                </a:solidFill>
                <a:ea typeface="和平粗仿宋" panose="02010601000101010101" pitchFamily="1" charset="-120"/>
              </a:rPr>
            </a:br>
            <a:r>
              <a:rPr lang="en-US" altLang="zh-TW" dirty="0">
                <a:solidFill>
                  <a:srgbClr val="0070C0"/>
                </a:solidFill>
                <a:ea typeface="和平粗仿宋" panose="02010601000101010101" pitchFamily="1" charset="-120"/>
                <a:hlinkClick r:id="rId3"/>
              </a:rPr>
              <a:t>http://www.uac.edu.tw/</a:t>
            </a:r>
            <a:endParaRPr lang="en-US" altLang="zh-TW" dirty="0">
              <a:solidFill>
                <a:srgbClr val="0070C0"/>
              </a:solidFill>
              <a:ea typeface="和平粗仿宋" panose="02010601000101010101" pitchFamily="1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20" y="3343236"/>
            <a:ext cx="4332761" cy="297702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81" y="3343236"/>
            <a:ext cx="3694326" cy="297702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572000" y="2715911"/>
            <a:ext cx="44743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2400" dirty="0">
                <a:ea typeface="和平粗仿宋" panose="02010601000101010101" pitchFamily="1" charset="-120"/>
              </a:rPr>
              <a:t>指考志願選填、分發結果公告</a:t>
            </a:r>
          </a:p>
        </p:txBody>
      </p:sp>
    </p:spTree>
    <p:extLst>
      <p:ext uri="{BB962C8B-B14F-4D97-AF65-F5344CB8AC3E}">
        <p14:creationId xmlns:p14="http://schemas.microsoft.com/office/powerpoint/2010/main" val="3881674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685800" y="-26504"/>
            <a:ext cx="7772400" cy="1399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>
                <a:ea typeface="和平粗仿宋" panose="02010601000101010101" pitchFamily="1" charset="-120"/>
              </a:rPr>
              <a:t>升學資源連結分享</a:t>
            </a: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630000" y="1400400"/>
            <a:ext cx="6866659" cy="1402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rgbClr val="FF0000"/>
                </a:solidFill>
                <a:ea typeface="和平粗仿宋" panose="02010601000101010101" pitchFamily="1" charset="-120"/>
              </a:rPr>
              <a:t>IOH</a:t>
            </a:r>
            <a:r>
              <a:rPr lang="en-US" altLang="zh-TW" b="1" dirty="0">
                <a:solidFill>
                  <a:srgbClr val="0070C0"/>
                </a:solidFill>
                <a:ea typeface="和平粗仿宋" panose="02010601000101010101" pitchFamily="1" charset="-120"/>
              </a:rPr>
              <a:t> </a:t>
            </a:r>
            <a:r>
              <a:rPr lang="zh-TW" altLang="en-US" b="1" dirty="0">
                <a:solidFill>
                  <a:srgbClr val="0070C0"/>
                </a:solidFill>
                <a:ea typeface="和平粗仿宋" panose="02010601000101010101" pitchFamily="1" charset="-120"/>
              </a:rPr>
              <a:t>開放個人經驗平台</a:t>
            </a:r>
            <a:br>
              <a:rPr lang="en-US" altLang="zh-TW" dirty="0">
                <a:solidFill>
                  <a:srgbClr val="0070C0"/>
                </a:solidFill>
                <a:ea typeface="和平粗仿宋" panose="02010601000101010101" pitchFamily="1" charset="-120"/>
              </a:rPr>
            </a:br>
            <a:r>
              <a:rPr lang="en-US" altLang="zh-TW" dirty="0">
                <a:solidFill>
                  <a:srgbClr val="0070C0"/>
                </a:solidFill>
                <a:ea typeface="和平粗仿宋" panose="02010601000101010101" pitchFamily="1" charset="-120"/>
                <a:hlinkClick r:id="rId2"/>
              </a:rPr>
              <a:t>https://ioh.tw/</a:t>
            </a:r>
            <a:endParaRPr lang="en-US" altLang="zh-TW" dirty="0">
              <a:solidFill>
                <a:srgbClr val="0070C0"/>
              </a:solidFill>
              <a:ea typeface="和平粗仿宋" panose="02010601000101010101" pitchFamily="1" charset="-120"/>
            </a:endParaRPr>
          </a:p>
          <a:p>
            <a:r>
              <a:rPr lang="zh-TW" altLang="en-US" b="1" dirty="0">
                <a:solidFill>
                  <a:srgbClr val="0070C0"/>
                </a:solidFill>
                <a:ea typeface="和平粗仿宋" panose="02010601000101010101" pitchFamily="1" charset="-120"/>
              </a:rPr>
              <a:t>臉書社團：</a:t>
            </a:r>
            <a:r>
              <a:rPr lang="zh-TW" altLang="en-US" b="1" dirty="0">
                <a:solidFill>
                  <a:srgbClr val="FF0000"/>
                </a:solidFill>
                <a:ea typeface="和平粗仿宋" panose="02010601000101010101" pitchFamily="1" charset="-120"/>
              </a:rPr>
              <a:t>大學科系與升學經驗交流平台</a:t>
            </a:r>
            <a:endParaRPr lang="en-US" altLang="zh-TW" b="1" dirty="0">
              <a:solidFill>
                <a:srgbClr val="FF0000"/>
              </a:solidFill>
              <a:ea typeface="和平粗仿宋" panose="02010601000101010101" pitchFamily="1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56" y="2927169"/>
            <a:ext cx="4449017" cy="233940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599" y="4008825"/>
            <a:ext cx="4947601" cy="276407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538140" y="2927169"/>
            <a:ext cx="30462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2800" dirty="0">
                <a:ea typeface="和平粗仿宋" panose="02010601000101010101" pitchFamily="1" charset="-120"/>
              </a:rPr>
              <a:t>學長姐講座觀看</a:t>
            </a:r>
          </a:p>
        </p:txBody>
      </p:sp>
      <p:sp>
        <p:nvSpPr>
          <p:cNvPr id="9" name="矩形 8"/>
          <p:cNvSpPr/>
          <p:nvPr/>
        </p:nvSpPr>
        <p:spPr>
          <a:xfrm>
            <a:off x="5538139" y="3392586"/>
            <a:ext cx="30462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2800" dirty="0">
                <a:ea typeface="和平粗仿宋" panose="02010601000101010101" pitchFamily="1" charset="-120"/>
              </a:rPr>
              <a:t>校系選填直播</a:t>
            </a:r>
          </a:p>
        </p:txBody>
      </p:sp>
      <p:sp>
        <p:nvSpPr>
          <p:cNvPr id="10" name="矩形 9"/>
          <p:cNvSpPr/>
          <p:nvPr/>
        </p:nvSpPr>
        <p:spPr>
          <a:xfrm>
            <a:off x="902692" y="6069014"/>
            <a:ext cx="2754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2800" dirty="0">
                <a:ea typeface="和平粗仿宋" panose="02010601000101010101" pitchFamily="1" charset="-120"/>
              </a:rPr>
              <a:t>相關問題求解</a:t>
            </a:r>
          </a:p>
        </p:txBody>
      </p:sp>
      <p:sp>
        <p:nvSpPr>
          <p:cNvPr id="11" name="矩形 10"/>
          <p:cNvSpPr/>
          <p:nvPr/>
        </p:nvSpPr>
        <p:spPr>
          <a:xfrm>
            <a:off x="902692" y="5585798"/>
            <a:ext cx="1976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2800" dirty="0">
                <a:ea typeface="和平粗仿宋" panose="02010601000101010101" pitchFamily="1" charset="-120"/>
              </a:rPr>
              <a:t>文章瀏覽</a:t>
            </a:r>
          </a:p>
        </p:txBody>
      </p:sp>
    </p:spTree>
    <p:extLst>
      <p:ext uri="{BB962C8B-B14F-4D97-AF65-F5344CB8AC3E}">
        <p14:creationId xmlns:p14="http://schemas.microsoft.com/office/powerpoint/2010/main" val="496827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4"/>
          <p:cNvSpPr txBox="1">
            <a:spLocks/>
          </p:cNvSpPr>
          <p:nvPr/>
        </p:nvSpPr>
        <p:spPr bwMode="gray"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繁星推薦制度</a:t>
            </a:r>
            <a:r>
              <a:rPr lang="zh-TW" altLang="en-US" kern="0" dirty="0"/>
              <a:t>簡介</a:t>
            </a:r>
            <a:endParaRPr kumimoji="0" lang="zh-TW" altLang="en-US" sz="4000" b="1" i="0" u="none" strike="noStrike" kern="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3" name="文字版面配置區 5"/>
          <p:cNvSpPr txBox="1">
            <a:spLocks/>
          </p:cNvSpPr>
          <p:nvPr/>
        </p:nvSpPr>
        <p:spPr bwMode="gray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None/>
              <a:defRPr sz="2000" b="1">
                <a:solidFill>
                  <a:schemeClr val="hlink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16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E815B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zh-TW" altLang="en-US" kern="0" dirty="0">
                <a:solidFill>
                  <a:srgbClr val="6E815B"/>
                </a:solidFill>
              </a:rPr>
              <a:t>輔導室尚頡主任</a:t>
            </a: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6E815B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主講</a:t>
            </a:r>
          </a:p>
        </p:txBody>
      </p:sp>
    </p:spTree>
    <p:extLst>
      <p:ext uri="{BB962C8B-B14F-4D97-AF65-F5344CB8AC3E}">
        <p14:creationId xmlns:p14="http://schemas.microsoft.com/office/powerpoint/2010/main" val="200098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685800" y="-26504"/>
            <a:ext cx="7772400" cy="1399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和平粗仿宋" panose="02010601000101010101" pitchFamily="1" charset="-120"/>
                <a:cs typeface="+mj-cs"/>
              </a:rPr>
              <a:t>繁星推薦制度總整理</a:t>
            </a:r>
          </a:p>
        </p:txBody>
      </p:sp>
      <p:sp>
        <p:nvSpPr>
          <p:cNvPr id="8" name="矩形 7"/>
          <p:cNvSpPr/>
          <p:nvPr/>
        </p:nvSpPr>
        <p:spPr>
          <a:xfrm>
            <a:off x="630000" y="1935369"/>
            <a:ext cx="7585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2800" dirty="0">
                <a:solidFill>
                  <a:srgbClr val="002060"/>
                </a:solidFill>
                <a:latin typeface="Calibri" panose="020F0502020204030204"/>
                <a:ea typeface="和平粗仿宋" panose="02010601000101010101" pitchFamily="1" charset="-120"/>
              </a:rPr>
              <a:t>共有八類學群，</a:t>
            </a:r>
            <a:r>
              <a:rPr lang="zh-TW" altLang="en-US" sz="2800" dirty="0">
                <a:solidFill>
                  <a:srgbClr val="C00000"/>
                </a:solidFill>
                <a:latin typeface="Calibri" panose="020F0502020204030204"/>
                <a:ea typeface="和平粗仿宋" panose="02010601000101010101" pitchFamily="1" charset="-120"/>
              </a:rPr>
              <a:t>普通班</a:t>
            </a:r>
            <a:r>
              <a:rPr lang="zh-TW" altLang="en-US" sz="2800" dirty="0">
                <a:solidFill>
                  <a:srgbClr val="002060"/>
                </a:solidFill>
                <a:latin typeface="Calibri" panose="020F0502020204030204"/>
                <a:ea typeface="和平粗仿宋" panose="02010601000101010101" pitchFamily="1" charset="-120"/>
              </a:rPr>
              <a:t>僅適用</a:t>
            </a:r>
            <a:r>
              <a:rPr lang="zh-TW" altLang="en-US" sz="2800" dirty="0">
                <a:solidFill>
                  <a:srgbClr val="C00000"/>
                </a:solidFill>
                <a:latin typeface="Calibri" panose="020F0502020204030204"/>
                <a:ea typeface="和平粗仿宋" panose="02010601000101010101" pitchFamily="1" charset="-120"/>
              </a:rPr>
              <a:t>一至三、八類</a:t>
            </a:r>
            <a:r>
              <a:rPr lang="zh-TW" altLang="en-US" sz="2800" dirty="0">
                <a:solidFill>
                  <a:srgbClr val="002060"/>
                </a:solidFill>
                <a:latin typeface="Calibri" panose="020F0502020204030204"/>
                <a:ea typeface="和平粗仿宋" panose="02010601000101010101" pitchFamily="1" charset="-120"/>
              </a:rPr>
              <a:t>。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和平粗仿宋" panose="02010601000101010101" pitchFamily="1" charset="-12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30000" y="1412149"/>
            <a:ext cx="7295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2800" dirty="0">
                <a:solidFill>
                  <a:srgbClr val="002060"/>
                </a:solidFill>
                <a:latin typeface="Calibri" panose="020F0502020204030204"/>
                <a:ea typeface="和平粗仿宋" panose="02010601000101010101" pitchFamily="1" charset="-120"/>
              </a:rPr>
              <a:t>使用繁星推薦學生需</a:t>
            </a:r>
            <a:r>
              <a:rPr lang="zh-TW" altLang="en-US" sz="2800" dirty="0">
                <a:solidFill>
                  <a:srgbClr val="C00000"/>
                </a:solidFill>
                <a:latin typeface="Calibri" panose="020F0502020204030204"/>
                <a:ea typeface="和平粗仿宋" panose="02010601000101010101" pitchFamily="1" charset="-120"/>
              </a:rPr>
              <a:t>全程就讀同一所高中</a:t>
            </a:r>
            <a:r>
              <a:rPr lang="zh-TW" altLang="en-US" sz="2800" dirty="0">
                <a:solidFill>
                  <a:srgbClr val="002060"/>
                </a:solidFill>
                <a:latin typeface="Calibri" panose="020F0502020204030204"/>
                <a:ea typeface="和平粗仿宋" panose="02010601000101010101" pitchFamily="1" charset="-120"/>
              </a:rPr>
              <a:t>。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和平粗仿宋" panose="02010601000101010101" pitchFamily="1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30000" y="2458589"/>
            <a:ext cx="8063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和平粗仿宋" panose="02010601000101010101" pitchFamily="1" charset="-120"/>
                <a:cs typeface="+mn-cs"/>
              </a:rPr>
              <a:t>各大學設有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和平粗仿宋" panose="02010601000101010101" pitchFamily="1" charset="-120"/>
                <a:cs typeface="+mn-cs"/>
              </a:rPr>
              <a:t>校排百分比門檻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和平粗仿宋" panose="02010601000101010101" pitchFamily="1" charset="-120"/>
                <a:cs typeface="+mn-cs"/>
              </a:rPr>
              <a:t>，亦需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和平粗仿宋" panose="02010601000101010101" pitchFamily="1" charset="-120"/>
                <a:cs typeface="+mn-cs"/>
              </a:rPr>
              <a:t>過標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和平粗仿宋" panose="02010601000101010101" pitchFamily="1" charset="-120"/>
                <a:cs typeface="+mn-cs"/>
              </a:rPr>
              <a:t>方能選填。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和平粗仿宋" panose="02010601000101010101" pitchFamily="1" charset="-120"/>
              <a:cs typeface="+mn-cs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30000" y="2981809"/>
            <a:ext cx="61392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和平粗仿宋" panose="02010601000101010101" pitchFamily="1" charset="-120"/>
                <a:cs typeface="+mn-cs"/>
              </a:rPr>
              <a:t>每位考生僅能被推薦至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和平粗仿宋" panose="02010601000101010101" pitchFamily="1" charset="-120"/>
                <a:cs typeface="+mn-cs"/>
              </a:rPr>
              <a:t>一校一學群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和平粗仿宋" panose="02010601000101010101" pitchFamily="1" charset="-120"/>
                <a:cs typeface="+mn-cs"/>
              </a:rPr>
              <a:t>。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和平粗仿宋" panose="02010601000101010101" pitchFamily="1" charset="-120"/>
              <a:cs typeface="+mn-cs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30000" y="3505029"/>
            <a:ext cx="851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C00000"/>
                </a:solidFill>
                <a:ea typeface="和平粗仿宋" panose="02010601000101010101" pitchFamily="1" charset="-120"/>
              </a:rPr>
              <a:t>一輪分發</a:t>
            </a:r>
            <a:r>
              <a:rPr lang="zh-TW" altLang="en-US" sz="2800" dirty="0">
                <a:solidFill>
                  <a:srgbClr val="002060"/>
                </a:solidFill>
                <a:ea typeface="和平粗仿宋" panose="02010601000101010101" pitchFamily="1" charset="-120"/>
              </a:rPr>
              <a:t>：各大學對同一高中以</a:t>
            </a:r>
            <a:r>
              <a:rPr lang="zh-TW" altLang="en-US" sz="2800" dirty="0">
                <a:solidFill>
                  <a:srgbClr val="C00000"/>
                </a:solidFill>
                <a:ea typeface="和平粗仿宋" panose="02010601000101010101" pitchFamily="1" charset="-120"/>
              </a:rPr>
              <a:t>錄取一名</a:t>
            </a:r>
            <a:r>
              <a:rPr lang="zh-TW" altLang="en-US" sz="2800" dirty="0">
                <a:solidFill>
                  <a:srgbClr val="002060"/>
                </a:solidFill>
                <a:ea typeface="和平粗仿宋" panose="02010601000101010101" pitchFamily="1" charset="-120"/>
              </a:rPr>
              <a:t>為限。</a:t>
            </a:r>
            <a:endParaRPr lang="zh-TW" altLang="en-US" sz="2800" dirty="0">
              <a:solidFill>
                <a:srgbClr val="002060"/>
              </a:solidFill>
              <a:latin typeface="華康仿宋體W6" pitchFamily="49" charset="-120"/>
              <a:ea typeface="和平粗仿宋" panose="02010601000101010101" pitchFamily="1" charset="-12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30000" y="4028249"/>
            <a:ext cx="851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和平粗仿宋" panose="02010601000101010101" pitchFamily="1" charset="-120"/>
              </a:rPr>
              <a:t>二輪分發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和平粗仿宋" panose="02010601000101010101" pitchFamily="1" charset="-120"/>
              </a:rPr>
              <a:t>概念：</a:t>
            </a:r>
            <a:r>
              <a:rPr lang="zh-TW" altLang="en-US" sz="2800" dirty="0">
                <a:solidFill>
                  <a:srgbClr val="C00000"/>
                </a:solidFill>
                <a:latin typeface="華康仿宋體W6" pitchFamily="49" charset="-120"/>
                <a:ea typeface="和平粗仿宋" panose="02010601000101010101" pitchFamily="1" charset="-120"/>
              </a:rPr>
              <a:t>一輪分發後仍有缺額</a:t>
            </a:r>
            <a:r>
              <a:rPr lang="zh-TW" altLang="en-US" sz="2800" dirty="0">
                <a:solidFill>
                  <a:srgbClr val="002060"/>
                </a:solidFill>
                <a:latin typeface="華康仿宋體W6" pitchFamily="49" charset="-120"/>
                <a:ea typeface="和平粗仿宋" panose="02010601000101010101" pitchFamily="1" charset="-120"/>
              </a:rPr>
              <a:t>者，依該校系之分發比序項目進行第二輪分發。</a:t>
            </a:r>
            <a:r>
              <a:rPr lang="zh-TW" altLang="en-US" sz="2800" dirty="0">
                <a:solidFill>
                  <a:srgbClr val="C00000"/>
                </a:solidFill>
                <a:latin typeface="華康仿宋體W6" pitchFamily="49" charset="-120"/>
                <a:ea typeface="和平粗仿宋" panose="02010601000101010101" pitchFamily="1" charset="-120"/>
              </a:rPr>
              <a:t>（不限一名）</a:t>
            </a:r>
          </a:p>
        </p:txBody>
      </p:sp>
      <p:sp>
        <p:nvSpPr>
          <p:cNvPr id="32" name="矩形 31"/>
          <p:cNvSpPr/>
          <p:nvPr/>
        </p:nvSpPr>
        <p:spPr>
          <a:xfrm>
            <a:off x="630000" y="4982356"/>
            <a:ext cx="851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和平粗仿宋" panose="02010601000101010101" pitchFamily="1" charset="-120"/>
              </a:rPr>
              <a:t>報名而未上榜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和平粗仿宋" panose="02010601000101010101" pitchFamily="1" charset="-120"/>
              </a:rPr>
              <a:t>同學</a:t>
            </a:r>
            <a:r>
              <a:rPr kumimoji="0" lang="zh-TW" altLang="en-US" sz="5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和平粗仿宋" panose="02010601000101010101" pitchFamily="1" charset="-120"/>
              </a:rPr>
              <a:t>可以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和平粗仿宋" panose="02010601000101010101" pitchFamily="1" charset="-120"/>
              </a:rPr>
              <a:t>參加申請入學；</a:t>
            </a:r>
            <a:b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和平粗仿宋" panose="02010601000101010101" pitchFamily="1" charset="-120"/>
              </a:rPr>
            </a:b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和平粗仿宋" panose="02010601000101010101" pitchFamily="1" charset="-120"/>
              </a:rPr>
              <a:t>確定錄取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和平粗仿宋" panose="02010601000101010101" pitchFamily="1" charset="-120"/>
              </a:rPr>
              <a:t>即便放棄亦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和平粗仿宋" panose="02010601000101010101" pitchFamily="1" charset="-120"/>
              </a:rPr>
              <a:t>不得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和平粗仿宋" panose="02010601000101010101" pitchFamily="1" charset="-120"/>
              </a:rPr>
              <a:t>參加申請（直接跳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和平粗仿宋" panose="02010601000101010101" pitchFamily="1" charset="-120"/>
              </a:rPr>
              <a:t>指考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和平粗仿宋" panose="02010601000101010101" pitchFamily="1" charset="-120"/>
              </a:rPr>
              <a:t>）。</a:t>
            </a:r>
            <a:endParaRPr lang="zh-TW" altLang="en-US" sz="2800" dirty="0">
              <a:solidFill>
                <a:srgbClr val="002060"/>
              </a:solidFill>
              <a:latin typeface="華康仿宋體W6" pitchFamily="49" charset="-120"/>
              <a:ea typeface="和平粗仿宋" panose="02010601000101010101" pitchFamily="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1207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8E7C3F-A993-47B7-B97D-1F8A623A7719}" type="slidenum">
              <a:rPr kumimoji="1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4800" dirty="0">
                <a:latin typeface="華康粗黑體" pitchFamily="49" charset="-120"/>
                <a:ea typeface="華康粗黑體" pitchFamily="49" charset="-120"/>
              </a:rPr>
              <a:t>依學群推薦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1600200"/>
            <a:ext cx="8883650" cy="5105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TW" altLang="en-US" dirty="0">
                <a:latin typeface="華康仿宋體W6" pitchFamily="49" charset="-120"/>
                <a:ea typeface="華康仿宋體W6" pitchFamily="49" charset="-120"/>
              </a:rPr>
              <a:t>大學依學系之性質分學群招生，由高中向大學依學群推薦符合推薦條件之應屆畢業學生。</a:t>
            </a:r>
          </a:p>
          <a:p>
            <a:pPr marL="0" indent="0" eaLnBrk="1" hangingPunct="1">
              <a:lnSpc>
                <a:spcPct val="90000"/>
              </a:lnSpc>
              <a:buClr>
                <a:srgbClr val="003300"/>
              </a:buClr>
            </a:pPr>
            <a:endParaRPr lang="zh-TW" altLang="en-US" dirty="0">
              <a:latin typeface="華康仿宋體W6" pitchFamily="49" charset="-120"/>
              <a:ea typeface="華康仿宋體W6" pitchFamily="49" charset="-120"/>
            </a:endParaRPr>
          </a:p>
          <a:p>
            <a:pPr marL="0" indent="0" eaLnBrk="1" hangingPunct="1">
              <a:lnSpc>
                <a:spcPct val="90000"/>
              </a:lnSpc>
              <a:buClr>
                <a:srgbClr val="003300"/>
              </a:buClr>
            </a:pPr>
            <a:endParaRPr lang="en-US" altLang="zh-TW" dirty="0">
              <a:latin typeface="華康仿宋體W6" pitchFamily="49" charset="-120"/>
              <a:ea typeface="華康仿宋體W6" pitchFamily="49" charset="-120"/>
            </a:endParaRPr>
          </a:p>
        </p:txBody>
      </p:sp>
      <p:graphicFrame>
        <p:nvGraphicFramePr>
          <p:cNvPr id="625668" name="Group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121760092"/>
              </p:ext>
            </p:extLst>
          </p:nvPr>
        </p:nvGraphicFramePr>
        <p:xfrm>
          <a:off x="152400" y="2743200"/>
          <a:ext cx="8905875" cy="3978275"/>
        </p:xfrm>
        <a:graphic>
          <a:graphicData uri="http://schemas.openxmlformats.org/drawingml/2006/table">
            <a:tbl>
              <a:tblPr/>
              <a:tblGrid>
                <a:gridCol w="1865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0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仿宋體W6" pitchFamily="49" charset="-120"/>
                          <a:ea typeface="華康仿宋體W6" pitchFamily="49" charset="-120"/>
                          <a:cs typeface="Times New Roman" pitchFamily="18" charset="0"/>
                        </a:rPr>
                        <a:t>第一類學群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仿宋體W6" pitchFamily="49" charset="-120"/>
                          <a:ea typeface="華康仿宋體W6" pitchFamily="49" charset="-120"/>
                          <a:cs typeface="Times New Roman" pitchFamily="18" charset="0"/>
                        </a:rPr>
                        <a:t>文、法、商、社會科學、教育、管理等學系</a:t>
                      </a: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仿宋體W6" pitchFamily="49" charset="-120"/>
                          <a:ea typeface="華康仿宋體W6" pitchFamily="49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仿宋體W6" pitchFamily="49" charset="-120"/>
                          <a:ea typeface="華康仿宋體W6" pitchFamily="49" charset="-120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仿宋體W6" pitchFamily="49" charset="-120"/>
                          <a:ea typeface="華康仿宋體W6" pitchFamily="49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仿宋體W6" pitchFamily="49" charset="-120"/>
                          <a:ea typeface="華康仿宋體W6" pitchFamily="49" charset="-120"/>
                          <a:cs typeface="Times New Roman" pitchFamily="18" charset="0"/>
                        </a:rPr>
                        <a:t>第二類學群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仿宋體W6" pitchFamily="49" charset="-120"/>
                          <a:ea typeface="華康仿宋體W6" pitchFamily="49" charset="-120"/>
                          <a:cs typeface="Times New Roman" pitchFamily="18" charset="0"/>
                        </a:rPr>
                        <a:t>理、工等學系</a:t>
                      </a: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仿宋體W6" pitchFamily="49" charset="-120"/>
                          <a:ea typeface="華康仿宋體W6" pitchFamily="49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仿宋體W6" pitchFamily="49" charset="-120"/>
                          <a:ea typeface="華康仿宋體W6" pitchFamily="49" charset="-120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仿宋體W6" pitchFamily="49" charset="-120"/>
                          <a:ea typeface="華康仿宋體W6" pitchFamily="49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仿宋體W6" pitchFamily="49" charset="-120"/>
                          <a:ea typeface="華康仿宋體W6" pitchFamily="49" charset="-120"/>
                          <a:cs typeface="Times New Roman" pitchFamily="18" charset="0"/>
                        </a:rPr>
                        <a:t>第三類學群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仿宋體W6" pitchFamily="49" charset="-120"/>
                          <a:ea typeface="華康仿宋體W6" pitchFamily="49" charset="-120"/>
                          <a:cs typeface="Times New Roman" pitchFamily="18" charset="0"/>
                        </a:rPr>
                        <a:t>醫、生命科學、農等學系</a:t>
                      </a: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仿宋體W6" pitchFamily="49" charset="-120"/>
                          <a:ea typeface="華康仿宋體W6" pitchFamily="49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仿宋體W6" pitchFamily="49" charset="-120"/>
                          <a:ea typeface="華康仿宋體W6" pitchFamily="49" charset="-120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仿宋體W6" pitchFamily="49" charset="-120"/>
                          <a:ea typeface="華康仿宋體W6" pitchFamily="49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仿宋體W6" pitchFamily="49" charset="-120"/>
                          <a:ea typeface="華康仿宋體W6" pitchFamily="49" charset="-120"/>
                          <a:cs typeface="Times New Roman" pitchFamily="18" charset="0"/>
                        </a:rPr>
                        <a:t>第四類學群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仿宋體W6" pitchFamily="49" charset="-120"/>
                          <a:ea typeface="華康仿宋體W6" pitchFamily="49" charset="-120"/>
                          <a:cs typeface="Times New Roman" pitchFamily="18" charset="0"/>
                        </a:rPr>
                        <a:t>音樂相關學系</a:t>
                      </a: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仿宋體W6" pitchFamily="49" charset="-120"/>
                          <a:ea typeface="華康仿宋體W6" pitchFamily="49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仿宋體W6" pitchFamily="49" charset="-120"/>
                          <a:ea typeface="華康仿宋體W6" pitchFamily="49" charset="-120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仿宋體W6" pitchFamily="49" charset="-120"/>
                          <a:ea typeface="華康仿宋體W6" pitchFamily="49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仿宋體W6" pitchFamily="49" charset="-120"/>
                          <a:ea typeface="華康仿宋體W6" pitchFamily="49" charset="-120"/>
                          <a:cs typeface="Times New Roman" pitchFamily="18" charset="0"/>
                        </a:rPr>
                        <a:t>第五類學群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仿宋體W6" pitchFamily="49" charset="-120"/>
                          <a:ea typeface="華康仿宋體W6" pitchFamily="49" charset="-120"/>
                          <a:cs typeface="Times New Roman" pitchFamily="18" charset="0"/>
                        </a:rPr>
                        <a:t>美術相關學系</a:t>
                      </a: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仿宋體W6" pitchFamily="49" charset="-120"/>
                          <a:ea typeface="華康仿宋體W6" pitchFamily="49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仿宋體W6" pitchFamily="49" charset="-120"/>
                          <a:ea typeface="華康仿宋體W6" pitchFamily="49" charset="-120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仿宋體W6" pitchFamily="49" charset="-120"/>
                          <a:ea typeface="華康仿宋體W6" pitchFamily="49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仿宋體W6" pitchFamily="49" charset="-120"/>
                          <a:ea typeface="華康仿宋體W6" pitchFamily="49" charset="-120"/>
                          <a:cs typeface="Times New Roman" pitchFamily="18" charset="0"/>
                        </a:rPr>
                        <a:t>第六類學群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仿宋體W6" pitchFamily="49" charset="-120"/>
                          <a:ea typeface="華康仿宋體W6" pitchFamily="49" charset="-120"/>
                          <a:cs typeface="Times New Roman" pitchFamily="18" charset="0"/>
                        </a:rPr>
                        <a:t>舞蹈相關學系</a:t>
                      </a: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仿宋體W6" pitchFamily="49" charset="-120"/>
                          <a:ea typeface="華康仿宋體W6" pitchFamily="49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仿宋體W6" pitchFamily="49" charset="-120"/>
                          <a:ea typeface="華康仿宋體W6" pitchFamily="49" charset="-120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仿宋體W6" pitchFamily="49" charset="-120"/>
                          <a:ea typeface="華康仿宋體W6" pitchFamily="49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仿宋體W6" pitchFamily="49" charset="-120"/>
                          <a:ea typeface="華康仿宋體W6" pitchFamily="49" charset="-120"/>
                          <a:cs typeface="Times New Roman" pitchFamily="18" charset="0"/>
                        </a:rPr>
                        <a:t>第七類學群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仿宋體W6" pitchFamily="49" charset="-120"/>
                          <a:ea typeface="華康仿宋體W6" pitchFamily="49" charset="-120"/>
                          <a:cs typeface="Times New Roman" pitchFamily="18" charset="0"/>
                        </a:rPr>
                        <a:t>體育相關學系</a:t>
                      </a: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仿宋體W6" pitchFamily="49" charset="-120"/>
                          <a:ea typeface="華康仿宋體W6" pitchFamily="49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仿宋體W6" pitchFamily="49" charset="-120"/>
                          <a:ea typeface="華康仿宋體W6" pitchFamily="49" charset="-120"/>
                          <a:cs typeface="Times New Roman" pitchFamily="18" charset="0"/>
                        </a:rPr>
                        <a:t>學程</a:t>
                      </a: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仿宋體W6" pitchFamily="49" charset="-120"/>
                          <a:ea typeface="華康仿宋體W6" pitchFamily="49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仿宋體W6" pitchFamily="49" charset="-120"/>
                          <a:ea typeface="華康仿宋體W6" pitchFamily="49" charset="-120"/>
                          <a:cs typeface="Times New Roman" pitchFamily="18" charset="0"/>
                        </a:rPr>
                        <a:t>第八類學群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仿宋體W6" pitchFamily="49" charset="-120"/>
                          <a:ea typeface="華康仿宋體W6" pitchFamily="49" charset="-120"/>
                          <a:cs typeface="Times New Roman" pitchFamily="18" charset="0"/>
                        </a:rPr>
                        <a:t>醫學系（需面試）</a:t>
                      </a:r>
                      <a:endParaRPr kumimoji="1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仿宋體W6" pitchFamily="49" charset="-120"/>
                        <a:ea typeface="華康仿宋體W6" pitchFamily="49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5543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200722"/>
      </p:ext>
    </p:extLst>
  </p:cSld>
  <p:clrMapOvr>
    <a:masterClrMapping/>
  </p:clrMapOvr>
  <p:transition spd="slow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33F1BA-D811-4794-90A9-AB60464F4205}" type="slidenum">
              <a:rPr kumimoji="1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dirty="0">
                <a:latin typeface="華康粗黑體" pitchFamily="49" charset="-120"/>
                <a:ea typeface="華康粗黑體" pitchFamily="49" charset="-120"/>
              </a:rPr>
              <a:t>推薦條件 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TW" dirty="0">
                <a:latin typeface="華康仿宋體W6" pitchFamily="49" charset="-120"/>
                <a:ea typeface="華康仿宋體W6" pitchFamily="49" charset="-120"/>
              </a:rPr>
              <a:t>1.</a:t>
            </a:r>
            <a:r>
              <a:rPr lang="zh-TW" altLang="en-US" dirty="0">
                <a:latin typeface="華康仿宋體W6" pitchFamily="49" charset="-120"/>
                <a:ea typeface="華康仿宋體W6" pitchFamily="49" charset="-120"/>
              </a:rPr>
              <a:t>符合繁星推薦資格之高級中等學校、全程就讀同一所高中、修滿高一高二各學期之應屆畢業生。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TW" dirty="0">
                <a:latin typeface="華康仿宋體W6" pitchFamily="49" charset="-120"/>
                <a:ea typeface="華康仿宋體W6" pitchFamily="49" charset="-120"/>
              </a:rPr>
              <a:t>2.</a:t>
            </a:r>
            <a:r>
              <a:rPr lang="zh-TW" altLang="en-US" dirty="0">
                <a:latin typeface="華康仿宋體W6" pitchFamily="49" charset="-120"/>
                <a:ea typeface="華康仿宋體W6" pitchFamily="49" charset="-120"/>
              </a:rPr>
              <a:t>高中前四個學期學業成績總平均全校排名百分比符合大學之規定（校排百分比前</a:t>
            </a:r>
            <a:r>
              <a:rPr lang="en-US" altLang="zh-TW" dirty="0">
                <a:latin typeface="華康仿宋體W6" pitchFamily="49" charset="-120"/>
                <a:ea typeface="華康仿宋體W6" pitchFamily="49" charset="-120"/>
              </a:rPr>
              <a:t>20</a:t>
            </a:r>
            <a:r>
              <a:rPr lang="zh-TW" altLang="en-US" dirty="0">
                <a:latin typeface="華康仿宋體W6" pitchFamily="49" charset="-120"/>
                <a:ea typeface="華康仿宋體W6" pitchFamily="49" charset="-120"/>
              </a:rPr>
              <a:t>％、</a:t>
            </a:r>
            <a:r>
              <a:rPr lang="en-US" altLang="zh-TW" dirty="0">
                <a:latin typeface="華康仿宋體W6" pitchFamily="49" charset="-120"/>
                <a:ea typeface="華康仿宋體W6" pitchFamily="49" charset="-120"/>
              </a:rPr>
              <a:t>30</a:t>
            </a:r>
            <a:r>
              <a:rPr lang="zh-TW" altLang="en-US" dirty="0">
                <a:latin typeface="華康仿宋體W6" pitchFamily="49" charset="-120"/>
                <a:ea typeface="華康仿宋體W6" pitchFamily="49" charset="-120"/>
              </a:rPr>
              <a:t>％、</a:t>
            </a:r>
            <a:r>
              <a:rPr lang="en-US" altLang="zh-TW" dirty="0">
                <a:latin typeface="華康仿宋體W6" pitchFamily="49" charset="-120"/>
                <a:ea typeface="華康仿宋體W6" pitchFamily="49" charset="-120"/>
              </a:rPr>
              <a:t>40</a:t>
            </a:r>
            <a:r>
              <a:rPr lang="zh-TW" altLang="en-US" dirty="0">
                <a:latin typeface="華康仿宋體W6" pitchFamily="49" charset="-120"/>
                <a:ea typeface="華康仿宋體W6" pitchFamily="49" charset="-120"/>
              </a:rPr>
              <a:t>％、</a:t>
            </a:r>
            <a:r>
              <a:rPr lang="en-US" altLang="zh-TW" dirty="0">
                <a:latin typeface="華康仿宋體W6" pitchFamily="49" charset="-120"/>
                <a:ea typeface="華康仿宋體W6" pitchFamily="49" charset="-120"/>
              </a:rPr>
              <a:t>50</a:t>
            </a:r>
            <a:r>
              <a:rPr lang="zh-TW" altLang="en-US" dirty="0">
                <a:latin typeface="華康仿宋體W6" pitchFamily="49" charset="-120"/>
                <a:ea typeface="華康仿宋體W6" pitchFamily="49" charset="-120"/>
              </a:rPr>
              <a:t>％）。</a:t>
            </a:r>
            <a:endParaRPr lang="en-US" altLang="zh-TW" dirty="0">
              <a:latin typeface="華康仿宋體W6" pitchFamily="49" charset="-120"/>
              <a:ea typeface="華康仿宋體W6" pitchFamily="49" charset="-12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TW" dirty="0">
                <a:latin typeface="華康仿宋體W6" pitchFamily="49" charset="-120"/>
                <a:ea typeface="華康仿宋體W6" pitchFamily="49" charset="-120"/>
              </a:rPr>
              <a:t>3.</a:t>
            </a:r>
            <a:r>
              <a:rPr lang="zh-TW" altLang="en-US" dirty="0">
                <a:latin typeface="華康仿宋體W6" pitchFamily="49" charset="-120"/>
                <a:ea typeface="華康仿宋體W6" pitchFamily="49" charset="-120"/>
              </a:rPr>
              <a:t>該學年度學科能力測驗、術科成績通過校系之檢定標準。</a:t>
            </a:r>
          </a:p>
        </p:txBody>
      </p:sp>
    </p:spTree>
    <p:extLst>
      <p:ext uri="{BB962C8B-B14F-4D97-AF65-F5344CB8AC3E}">
        <p14:creationId xmlns:p14="http://schemas.microsoft.com/office/powerpoint/2010/main" val="299175213"/>
      </p:ext>
    </p:extLst>
  </p:cSld>
  <p:clrMapOvr>
    <a:masterClrMapping/>
  </p:clrMapOvr>
  <p:transition spd="slow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92C4F0-8EA6-424A-98B9-4617F09B4414}" type="slidenum">
              <a:rPr kumimoji="1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dirty="0">
                <a:latin typeface="華康粗黑體" pitchFamily="49" charset="-120"/>
                <a:ea typeface="華康粗黑體" pitchFamily="49" charset="-120"/>
              </a:rPr>
              <a:t>考生被推薦至</a:t>
            </a:r>
            <a:r>
              <a:rPr lang="en-US" altLang="zh-TW" dirty="0">
                <a:latin typeface="華康粗黑體" pitchFamily="49" charset="-120"/>
                <a:ea typeface="華康粗黑體" pitchFamily="49" charset="-120"/>
              </a:rPr>
              <a:t>1</a:t>
            </a:r>
            <a:r>
              <a:rPr lang="zh-TW" altLang="en-US" dirty="0">
                <a:latin typeface="華康粗黑體" pitchFamily="49" charset="-120"/>
                <a:ea typeface="華康粗黑體" pitchFamily="49" charset="-120"/>
              </a:rPr>
              <a:t>校</a:t>
            </a:r>
            <a:r>
              <a:rPr lang="en-US" altLang="zh-TW" dirty="0">
                <a:latin typeface="華康粗黑體" pitchFamily="49" charset="-120"/>
                <a:ea typeface="華康粗黑體" pitchFamily="49" charset="-120"/>
              </a:rPr>
              <a:t>1</a:t>
            </a:r>
            <a:r>
              <a:rPr lang="zh-TW" altLang="en-US" dirty="0">
                <a:latin typeface="華康粗黑體" pitchFamily="49" charset="-120"/>
                <a:ea typeface="華康粗黑體" pitchFamily="49" charset="-120"/>
              </a:rPr>
              <a:t>學群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TW" dirty="0">
                <a:latin typeface="華康仿宋體W6" pitchFamily="49" charset="-120"/>
                <a:ea typeface="華康仿宋體W6" pitchFamily="49" charset="-120"/>
              </a:rPr>
              <a:t>1.</a:t>
            </a:r>
            <a:r>
              <a:rPr lang="zh-TW" altLang="en-US" b="1" dirty="0">
                <a:solidFill>
                  <a:srgbClr val="FF0000"/>
                </a:solidFill>
                <a:latin typeface="華康仿宋體W6" pitchFamily="49" charset="-120"/>
                <a:ea typeface="華康仿宋體W6" pitchFamily="49" charset="-120"/>
              </a:rPr>
              <a:t>考生僅能被推薦至</a:t>
            </a:r>
            <a:r>
              <a:rPr lang="en-US" altLang="zh-TW" b="1" dirty="0">
                <a:solidFill>
                  <a:srgbClr val="FF0000"/>
                </a:solidFill>
                <a:latin typeface="華康仿宋體W6" pitchFamily="49" charset="-120"/>
                <a:ea typeface="華康仿宋體W6" pitchFamily="49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華康仿宋體W6" pitchFamily="49" charset="-120"/>
                <a:ea typeface="華康仿宋體W6" pitchFamily="49" charset="-120"/>
              </a:rPr>
              <a:t>校</a:t>
            </a:r>
            <a:r>
              <a:rPr lang="en-US" altLang="zh-TW" b="1" dirty="0">
                <a:solidFill>
                  <a:srgbClr val="FF0000"/>
                </a:solidFill>
                <a:latin typeface="華康仿宋體W6" pitchFamily="49" charset="-120"/>
                <a:ea typeface="華康仿宋體W6" pitchFamily="49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華康仿宋體W6" pitchFamily="49" charset="-120"/>
                <a:ea typeface="華康仿宋體W6" pitchFamily="49" charset="-120"/>
              </a:rPr>
              <a:t>學群</a:t>
            </a:r>
            <a:r>
              <a:rPr lang="zh-TW" altLang="en-US" dirty="0">
                <a:latin typeface="華康仿宋體W6" pitchFamily="49" charset="-120"/>
                <a:ea typeface="華康仿宋體W6" pitchFamily="49" charset="-120"/>
              </a:rPr>
              <a:t>，選填志願數依大學之規定。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TW" dirty="0">
                <a:latin typeface="華康仿宋體W6" pitchFamily="49" charset="-120"/>
                <a:ea typeface="華康仿宋體W6" pitchFamily="49" charset="-120"/>
              </a:rPr>
              <a:t>2.</a:t>
            </a:r>
            <a:r>
              <a:rPr lang="zh-TW" altLang="en-US" dirty="0">
                <a:latin typeface="華康仿宋體W6" pitchFamily="49" charset="-120"/>
                <a:ea typeface="華康仿宋體W6" pitchFamily="49" charset="-120"/>
              </a:rPr>
              <a:t>具原住民身份之學生，得以一般生或原住民生身分擇一參加本招生。</a:t>
            </a:r>
            <a:endParaRPr lang="en-US" altLang="zh-TW" dirty="0">
              <a:latin typeface="華康仿宋體W6" pitchFamily="49" charset="-120"/>
              <a:ea typeface="華康仿宋體W6" pitchFamily="49" charset="-120"/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TW" dirty="0">
                <a:latin typeface="華康仿宋體W6" pitchFamily="49" charset="-120"/>
                <a:ea typeface="華康仿宋體W6" pitchFamily="49" charset="-120"/>
              </a:rPr>
              <a:t>3.</a:t>
            </a:r>
            <a:r>
              <a:rPr lang="zh-TW" altLang="en-US" dirty="0">
                <a:latin typeface="華康仿宋體W6" pitchFamily="49" charset="-120"/>
                <a:ea typeface="華康仿宋體W6" pitchFamily="49" charset="-120"/>
              </a:rPr>
              <a:t>撕榜時是</a:t>
            </a:r>
            <a:r>
              <a:rPr lang="zh-TW" altLang="en-US" dirty="0">
                <a:solidFill>
                  <a:srgbClr val="FF0000"/>
                </a:solidFill>
                <a:latin typeface="華康仿宋體W6" pitchFamily="49" charset="-120"/>
                <a:ea typeface="華康仿宋體W6" pitchFamily="49" charset="-120"/>
              </a:rPr>
              <a:t>選學校不是選系</a:t>
            </a:r>
            <a:r>
              <a:rPr lang="zh-TW" altLang="en-US" dirty="0">
                <a:latin typeface="華康仿宋體W6" pitchFamily="49" charset="-120"/>
                <a:ea typeface="華康仿宋體W6" pitchFamily="49" charset="-120"/>
              </a:rPr>
              <a:t>。</a:t>
            </a:r>
            <a:endParaRPr lang="en-US" altLang="zh-TW" dirty="0">
              <a:latin typeface="華康仿宋體W6" pitchFamily="49" charset="-120"/>
              <a:ea typeface="華康仿宋體W6" pitchFamily="49" charset="-120"/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TW" dirty="0">
                <a:latin typeface="華康仿宋體W6" pitchFamily="49" charset="-120"/>
                <a:ea typeface="華康仿宋體W6" pitchFamily="49" charset="-120"/>
              </a:rPr>
              <a:t>4.</a:t>
            </a:r>
            <a:r>
              <a:rPr lang="zh-TW" altLang="en-US" dirty="0">
                <a:latin typeface="華康仿宋體W6" pitchFamily="49" charset="-120"/>
                <a:ea typeface="華康仿宋體W6" pitchFamily="49" charset="-120"/>
              </a:rPr>
              <a:t>要先做好功課，多準備幾所學校。 </a:t>
            </a:r>
          </a:p>
        </p:txBody>
      </p:sp>
    </p:spTree>
    <p:extLst>
      <p:ext uri="{BB962C8B-B14F-4D97-AF65-F5344CB8AC3E}">
        <p14:creationId xmlns:p14="http://schemas.microsoft.com/office/powerpoint/2010/main" val="1735787005"/>
      </p:ext>
    </p:extLst>
  </p:cSld>
  <p:clrMapOvr>
    <a:masterClrMapping/>
  </p:clrMapOvr>
  <p:transition spd="slow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BB1D32-9277-45F4-9D1D-7BDC078823C8}" type="slidenum">
              <a:rPr kumimoji="1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4800">
                <a:latin typeface="華康粗黑體" pitchFamily="49" charset="-120"/>
                <a:ea typeface="華康粗黑體" pitchFamily="49" charset="-120"/>
              </a:rPr>
              <a:t>依學群推薦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42988" y="1916113"/>
            <a:ext cx="7921625" cy="21605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高中對大學每個學群至多推薦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如高中對同一大學推薦超過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名學生時，必須排定其學生推薦順序，甄選入學委員會分發時即依高中排定的推薦順序分發</a:t>
            </a:r>
          </a:p>
        </p:txBody>
      </p:sp>
      <p:graphicFrame>
        <p:nvGraphicFramePr>
          <p:cNvPr id="6170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282442"/>
              </p:ext>
            </p:extLst>
          </p:nvPr>
        </p:nvGraphicFramePr>
        <p:xfrm>
          <a:off x="1146174" y="4264107"/>
          <a:ext cx="6851651" cy="1991239"/>
        </p:xfrm>
        <a:graphic>
          <a:graphicData uri="http://schemas.openxmlformats.org/drawingml/2006/table">
            <a:tbl>
              <a:tblPr/>
              <a:tblGrid>
                <a:gridCol w="1712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0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2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995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國立臺灣大學</a:t>
                      </a:r>
                    </a:p>
                  </a:txBody>
                  <a:tcPr marL="68594" marR="6859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第一學群</a:t>
                      </a:r>
                    </a:p>
                  </a:txBody>
                  <a:tcPr marL="68594" marR="6859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甲</a:t>
                      </a:r>
                      <a:endParaRPr kumimoji="0" lang="zh-TW" altLang="zh-TW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94" marR="6859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戊</a:t>
                      </a:r>
                      <a:endParaRPr kumimoji="0" lang="zh-TW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94" marR="6859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94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第二學群</a:t>
                      </a:r>
                    </a:p>
                  </a:txBody>
                  <a:tcPr marL="68594" marR="6859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乙</a:t>
                      </a:r>
                      <a:endParaRPr kumimoji="0" lang="zh-TW" altLang="zh-TW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94" marR="6859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丁</a:t>
                      </a:r>
                      <a:endParaRPr kumimoji="0" lang="zh-TW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94" marR="6859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21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第三學群</a:t>
                      </a:r>
                    </a:p>
                  </a:txBody>
                  <a:tcPr marL="68594" marR="6859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丙</a:t>
                      </a:r>
                      <a:endParaRPr kumimoji="0" lang="zh-TW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94" marR="6859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己</a:t>
                      </a:r>
                      <a:endParaRPr kumimoji="0" lang="zh-TW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94" marR="6859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0725185"/>
      </p:ext>
    </p:extLst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C00000"/>
                </a:solidFill>
                <a:ea typeface="和平粗仿宋" panose="02010601000101010101" pitchFamily="1" charset="-120"/>
              </a:rPr>
              <a:t>About us…</a:t>
            </a:r>
            <a:endParaRPr lang="zh-TW" altLang="en-US" b="1" dirty="0">
              <a:solidFill>
                <a:srgbClr val="C00000"/>
              </a:solidFill>
              <a:ea typeface="和平粗仿宋" panose="02010601000101010101" pitchFamily="1" charset="-120"/>
            </a:endParaRPr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>
                <a:ea typeface="和平粗仿宋" panose="02010601000101010101" pitchFamily="1" charset="-120"/>
              </a:rPr>
              <a:t>講者姓名、錄取校系、在校排名與心路歷程分享。</a:t>
            </a:r>
          </a:p>
        </p:txBody>
      </p:sp>
    </p:spTree>
    <p:extLst>
      <p:ext uri="{BB962C8B-B14F-4D97-AF65-F5344CB8AC3E}">
        <p14:creationId xmlns:p14="http://schemas.microsoft.com/office/powerpoint/2010/main" val="1411264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73" b="3024"/>
          <a:stretch/>
        </p:blipFill>
        <p:spPr>
          <a:xfrm>
            <a:off x="598984" y="875576"/>
            <a:ext cx="8316416" cy="5688632"/>
          </a:xfrm>
          <a:prstGeom prst="rect">
            <a:avLst/>
          </a:prstGeom>
        </p:spPr>
      </p:pic>
      <p:sp>
        <p:nvSpPr>
          <p:cNvPr id="38914" name="AutoShape 2"/>
          <p:cNvSpPr>
            <a:spLocks noGrp="1" noChangeArrowheads="1"/>
          </p:cNvSpPr>
          <p:nvPr>
            <p:ph type="title"/>
          </p:nvPr>
        </p:nvSpPr>
        <p:spPr>
          <a:xfrm>
            <a:off x="866420" y="254863"/>
            <a:ext cx="7781543" cy="620713"/>
          </a:xfrm>
          <a:solidFill>
            <a:srgbClr val="FF9900"/>
          </a:solidFill>
        </p:spPr>
        <p:txBody>
          <a:bodyPr/>
          <a:lstStyle/>
          <a:p>
            <a:pPr eaLnBrk="1" hangingPunct="1"/>
            <a:r>
              <a:rPr lang="zh-TW" altLang="en-US" dirty="0">
                <a:latin typeface="華康粗黑體" pitchFamily="49" charset="-120"/>
                <a:ea typeface="華康粗黑體" pitchFamily="49" charset="-120"/>
              </a:rPr>
              <a:t>繁星推薦簡章～台大總表</a:t>
            </a:r>
          </a:p>
        </p:txBody>
      </p:sp>
      <p:sp>
        <p:nvSpPr>
          <p:cNvPr id="2" name="圓角矩形 1"/>
          <p:cNvSpPr/>
          <p:nvPr/>
        </p:nvSpPr>
        <p:spPr>
          <a:xfrm>
            <a:off x="1992288" y="3467864"/>
            <a:ext cx="6696744" cy="60122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1992287" y="4069086"/>
            <a:ext cx="3724193" cy="33361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508840"/>
      </p:ext>
    </p:extLst>
  </p:cSld>
  <p:clrMapOvr>
    <a:masterClrMapping/>
  </p:clrMapOvr>
  <p:transition spd="slow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E56EF5-AF57-42E0-B6F3-2CF0B426FA11}" type="slidenum">
              <a:rPr kumimoji="1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>
                <a:latin typeface="華康粗黑體" pitchFamily="49" charset="-120"/>
                <a:ea typeface="華康粗黑體" pitchFamily="49" charset="-120"/>
              </a:rPr>
              <a:t>分兩輪分發 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568450"/>
            <a:ext cx="8229600" cy="4525963"/>
          </a:xfrm>
        </p:spPr>
        <p:txBody>
          <a:bodyPr/>
          <a:lstStyle/>
          <a:p>
            <a:pPr marL="0" indent="0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TW" altLang="en-US" dirty="0">
                <a:latin typeface="華康仿宋體W6" pitchFamily="49" charset="-120"/>
                <a:ea typeface="華康仿宋體W6" pitchFamily="49" charset="-120"/>
              </a:rPr>
              <a:t>第一輪分發，以錄取一名為限。</a:t>
            </a:r>
            <a:br>
              <a:rPr lang="en-US" altLang="zh-TW" dirty="0">
                <a:latin typeface="華康仿宋體W6" pitchFamily="49" charset="-120"/>
                <a:ea typeface="華康仿宋體W6" pitchFamily="49" charset="-120"/>
              </a:rPr>
            </a:br>
            <a:endParaRPr lang="zh-TW" altLang="en-US" dirty="0">
              <a:latin typeface="華康仿宋體W6" pitchFamily="49" charset="-120"/>
              <a:ea typeface="華康仿宋體W6" pitchFamily="49" charset="-120"/>
            </a:endParaRPr>
          </a:p>
          <a:p>
            <a:pPr marL="0" indent="0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TW" altLang="en-US" dirty="0">
                <a:latin typeface="華康仿宋體W6" pitchFamily="49" charset="-120"/>
                <a:ea typeface="華康仿宋體W6" pitchFamily="49" charset="-120"/>
              </a:rPr>
              <a:t>第一輪分發後仍有缺額者，依該校系之分發比序項目進行第二輪分發。</a:t>
            </a:r>
          </a:p>
        </p:txBody>
      </p:sp>
    </p:spTree>
    <p:extLst>
      <p:ext uri="{BB962C8B-B14F-4D97-AF65-F5344CB8AC3E}">
        <p14:creationId xmlns:p14="http://schemas.microsoft.com/office/powerpoint/2010/main" val="3626793418"/>
      </p:ext>
    </p:extLst>
  </p:cSld>
  <p:clrMapOvr>
    <a:masterClrMapping/>
  </p:clrMapOvr>
  <p:transition spd="slow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內容版面配置區 2"/>
          <p:cNvSpPr>
            <a:spLocks noGrp="1"/>
          </p:cNvSpPr>
          <p:nvPr>
            <p:ph idx="4294967295"/>
          </p:nvPr>
        </p:nvSpPr>
        <p:spPr>
          <a:xfrm>
            <a:off x="323850" y="1555750"/>
            <a:ext cx="8572500" cy="496887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0" dirty="0"/>
              <a:t>第</a:t>
            </a:r>
            <a:r>
              <a:rPr lang="en-US" altLang="zh-TW" b="0" dirty="0"/>
              <a:t>1</a:t>
            </a:r>
            <a:r>
              <a:rPr lang="zh-TW" altLang="en-US" b="0" dirty="0"/>
              <a:t>輪分發：</a:t>
            </a:r>
            <a:r>
              <a:rPr lang="zh-TW" altLang="zh-TW" b="0" dirty="0">
                <a:solidFill>
                  <a:srgbClr val="C00000"/>
                </a:solidFill>
              </a:rPr>
              <a:t>各大學對同一高</a:t>
            </a:r>
            <a:r>
              <a:rPr lang="zh-TW" altLang="en-US" b="0" dirty="0">
                <a:solidFill>
                  <a:srgbClr val="C00000"/>
                </a:solidFill>
              </a:rPr>
              <a:t>中</a:t>
            </a:r>
            <a:r>
              <a:rPr lang="zh-TW" altLang="zh-TW" b="0" dirty="0">
                <a:solidFill>
                  <a:srgbClr val="C00000"/>
                </a:solidFill>
              </a:rPr>
              <a:t>以錄取一名為限。</a:t>
            </a:r>
            <a:r>
              <a:rPr lang="zh-TW" altLang="en-US" dirty="0"/>
              <a:t>按推薦序</a:t>
            </a:r>
            <a:r>
              <a:rPr lang="en-US" altLang="zh-TW" dirty="0"/>
              <a:t>1~6</a:t>
            </a:r>
            <a:r>
              <a:rPr lang="zh-TW" altLang="en-US" dirty="0"/>
              <a:t>之順序，依其所填志願序</a:t>
            </a:r>
            <a:r>
              <a:rPr lang="en-US" altLang="zh-TW" dirty="0"/>
              <a:t>(</a:t>
            </a:r>
            <a:r>
              <a:rPr lang="zh-TW" altLang="en-US" dirty="0"/>
              <a:t>校系</a:t>
            </a:r>
            <a:r>
              <a:rPr lang="en-US" altLang="zh-TW" dirty="0"/>
              <a:t>) </a:t>
            </a:r>
            <a:r>
              <a:rPr lang="zh-TW" altLang="en-US" dirty="0"/>
              <a:t>比序分發。</a:t>
            </a:r>
            <a:endParaRPr lang="en-US" altLang="zh-TW" dirty="0"/>
          </a:p>
          <a:p>
            <a:pPr eaLnBrk="1" hangingPunct="1">
              <a:defRPr/>
            </a:pPr>
            <a:r>
              <a:rPr lang="zh-TW" altLang="en-US" b="0" dirty="0"/>
              <a:t>第</a:t>
            </a:r>
            <a:r>
              <a:rPr lang="en-US" altLang="zh-TW" b="0" dirty="0"/>
              <a:t>2</a:t>
            </a:r>
            <a:r>
              <a:rPr lang="zh-TW" altLang="en-US" b="0" dirty="0"/>
              <a:t>輪分發：</a:t>
            </a:r>
            <a:r>
              <a:rPr lang="zh-TW" altLang="zh-TW" dirty="0"/>
              <a:t>大學校系經第一輪分發後仍有缺額者，進行第二輪分發。</a:t>
            </a:r>
            <a:r>
              <a:rPr lang="zh-TW" altLang="zh-TW" dirty="0">
                <a:solidFill>
                  <a:srgbClr val="C00000"/>
                </a:solidFill>
              </a:rPr>
              <a:t>各大學對同一高中再錄取人數不受一名之限制。</a:t>
            </a:r>
            <a:r>
              <a:rPr lang="zh-TW" altLang="en-US" b="0" dirty="0"/>
              <a:t>所以一所大學最高可能錄取</a:t>
            </a:r>
            <a:r>
              <a:rPr lang="en-US" altLang="zh-TW" b="0" dirty="0"/>
              <a:t>6</a:t>
            </a:r>
            <a:r>
              <a:rPr lang="zh-TW" altLang="en-US" b="0" dirty="0"/>
              <a:t>名。</a:t>
            </a:r>
            <a:endParaRPr lang="en-US" altLang="zh-TW" b="0" dirty="0"/>
          </a:p>
          <a:p>
            <a:pPr eaLnBrk="1" hangingPunct="1">
              <a:defRPr/>
            </a:pPr>
            <a:endParaRPr lang="en-US" altLang="zh-TW" b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zh-TW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推薦序只有在第一輪分發時使用</a:t>
            </a:r>
            <a:endParaRPr lang="en-US" altLang="zh-TW" sz="36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altLang="zh-TW" b="0" dirty="0"/>
          </a:p>
          <a:p>
            <a:pPr eaLnBrk="1" hangingPunct="1">
              <a:defRPr/>
            </a:pPr>
            <a:endParaRPr lang="en-US" altLang="zh-TW" b="0" dirty="0"/>
          </a:p>
        </p:txBody>
      </p:sp>
      <p:sp>
        <p:nvSpPr>
          <p:cNvPr id="15363" name="標題 1"/>
          <p:cNvSpPr txBox="1">
            <a:spLocks/>
          </p:cNvSpPr>
          <p:nvPr/>
        </p:nvSpPr>
        <p:spPr bwMode="auto">
          <a:xfrm>
            <a:off x="0" y="144463"/>
            <a:ext cx="9144000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華康中特圓體" pitchFamily="49" charset="-120"/>
                <a:ea typeface="華康中特圓體" pitchFamily="49" charset="-120"/>
                <a:cs typeface="+mn-cs"/>
              </a:rPr>
              <a:t>繁星分發：採</a:t>
            </a:r>
            <a:r>
              <a:rPr kumimoji="0" lang="zh-TW" alt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華康中特圓體" pitchFamily="49" charset="-120"/>
                <a:ea typeface="華康中特圓體" pitchFamily="49" charset="-120"/>
                <a:cs typeface="+mn-cs"/>
              </a:rPr>
              <a:t>二輪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華康中特圓體" pitchFamily="49" charset="-120"/>
                <a:ea typeface="華康中特圓體" pitchFamily="49" charset="-120"/>
                <a:cs typeface="+mn-cs"/>
              </a:rPr>
              <a:t>分發</a:t>
            </a:r>
          </a:p>
        </p:txBody>
      </p:sp>
      <p:sp>
        <p:nvSpPr>
          <p:cNvPr id="15364" name="投影片編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E815B"/>
              </a:buClr>
              <a:buSzTx/>
              <a:buFont typeface="Wingdings" panose="05000000000000000000" pitchFamily="2" charset="2"/>
              <a:buNone/>
              <a:tabLst/>
              <a:defRPr/>
            </a:pPr>
            <a:fld id="{48897E90-6375-4BD3-8C3E-CC32F5BC24BD}" type="slidenum">
              <a:rPr kumimoji="0" lang="en-US" altLang="zh-TW" sz="1000" b="1" i="0" u="none" strike="noStrike" kern="1200" cap="none" spc="0" normalizeH="0" baseline="0" noProof="0" smtClean="0">
                <a:ln>
                  <a:noFill/>
                </a:ln>
                <a:solidFill>
                  <a:srgbClr val="6E815B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6E815B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t>21</a:t>
            </a:fld>
            <a:endParaRPr kumimoji="0" lang="en-US" altLang="zh-TW" sz="1000" b="1" i="0" u="none" strike="noStrike" kern="1200" cap="none" spc="0" normalizeH="0" baseline="0" noProof="0">
              <a:ln>
                <a:noFill/>
              </a:ln>
              <a:solidFill>
                <a:srgbClr val="6E815B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677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 bwMode="gray">
          <a:xfrm>
            <a:off x="2071688" y="357188"/>
            <a:ext cx="492918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「推薦順位」說明</a:t>
            </a:r>
          </a:p>
        </p:txBody>
      </p:sp>
      <p:sp>
        <p:nvSpPr>
          <p:cNvPr id="11" name="流程圖: 替代處理程序 10"/>
          <p:cNvSpPr/>
          <p:nvPr/>
        </p:nvSpPr>
        <p:spPr bwMode="auto">
          <a:xfrm>
            <a:off x="285750" y="1285875"/>
            <a:ext cx="1357313" cy="428625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類組</a:t>
            </a:r>
          </a:p>
        </p:txBody>
      </p:sp>
      <p:sp>
        <p:nvSpPr>
          <p:cNvPr id="12" name="流程圖: 替代處理程序 11"/>
          <p:cNvSpPr/>
          <p:nvPr/>
        </p:nvSpPr>
        <p:spPr bwMode="auto">
          <a:xfrm>
            <a:off x="1785938" y="1285875"/>
            <a:ext cx="1357312" cy="428625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考生</a:t>
            </a:r>
          </a:p>
        </p:txBody>
      </p:sp>
      <p:sp>
        <p:nvSpPr>
          <p:cNvPr id="13" name="流程圖: 替代處理程序 12"/>
          <p:cNvSpPr/>
          <p:nvPr/>
        </p:nvSpPr>
        <p:spPr bwMode="auto">
          <a:xfrm>
            <a:off x="3286125" y="1285875"/>
            <a:ext cx="1357313" cy="428625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推薦順位</a:t>
            </a:r>
          </a:p>
        </p:txBody>
      </p:sp>
      <p:sp>
        <p:nvSpPr>
          <p:cNvPr id="14" name="流程圖: 替代處理程序 13"/>
          <p:cNvSpPr/>
          <p:nvPr/>
        </p:nvSpPr>
        <p:spPr bwMode="auto">
          <a:xfrm>
            <a:off x="285750" y="2071688"/>
            <a:ext cx="1357313" cy="1000125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第一學群</a:t>
            </a:r>
          </a:p>
        </p:txBody>
      </p:sp>
      <p:sp>
        <p:nvSpPr>
          <p:cNvPr id="15" name="流程圖: 替代處理程序 14"/>
          <p:cNvSpPr/>
          <p:nvPr/>
        </p:nvSpPr>
        <p:spPr bwMode="auto">
          <a:xfrm>
            <a:off x="1785938" y="2071688"/>
            <a:ext cx="1357312" cy="428625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甲：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1%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16" name="流程圖: 替代處理程序 15"/>
          <p:cNvSpPr/>
          <p:nvPr/>
        </p:nvSpPr>
        <p:spPr bwMode="auto">
          <a:xfrm>
            <a:off x="3286125" y="2071688"/>
            <a:ext cx="1357313" cy="428625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1</a:t>
            </a:r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17" name="流程圖: 替代處理程序 16"/>
          <p:cNvSpPr/>
          <p:nvPr/>
        </p:nvSpPr>
        <p:spPr bwMode="auto">
          <a:xfrm>
            <a:off x="1785938" y="2643188"/>
            <a:ext cx="1357312" cy="428625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戊：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5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％</a:t>
            </a:r>
          </a:p>
        </p:txBody>
      </p:sp>
      <p:sp>
        <p:nvSpPr>
          <p:cNvPr id="18" name="流程圖: 替代處理程序 17"/>
          <p:cNvSpPr/>
          <p:nvPr/>
        </p:nvSpPr>
        <p:spPr bwMode="auto">
          <a:xfrm>
            <a:off x="3286125" y="2643188"/>
            <a:ext cx="1357313" cy="428625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5</a:t>
            </a:r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19" name="流程圖: 替代處理程序 18"/>
          <p:cNvSpPr/>
          <p:nvPr/>
        </p:nvSpPr>
        <p:spPr bwMode="auto">
          <a:xfrm>
            <a:off x="285750" y="3500438"/>
            <a:ext cx="1357313" cy="1000125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第二學群</a:t>
            </a:r>
          </a:p>
        </p:txBody>
      </p:sp>
      <p:sp>
        <p:nvSpPr>
          <p:cNvPr id="20" name="流程圖: 替代處理程序 19"/>
          <p:cNvSpPr/>
          <p:nvPr/>
        </p:nvSpPr>
        <p:spPr bwMode="auto">
          <a:xfrm>
            <a:off x="1785938" y="3500438"/>
            <a:ext cx="1357312" cy="428625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乙：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2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％</a:t>
            </a:r>
          </a:p>
        </p:txBody>
      </p:sp>
      <p:sp>
        <p:nvSpPr>
          <p:cNvPr id="21" name="流程圖: 替代處理程序 20"/>
          <p:cNvSpPr/>
          <p:nvPr/>
        </p:nvSpPr>
        <p:spPr bwMode="auto">
          <a:xfrm>
            <a:off x="3286125" y="3500438"/>
            <a:ext cx="1357313" cy="428625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2</a:t>
            </a:r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22" name="流程圖: 替代處理程序 21"/>
          <p:cNvSpPr/>
          <p:nvPr/>
        </p:nvSpPr>
        <p:spPr bwMode="auto">
          <a:xfrm>
            <a:off x="1785938" y="4071938"/>
            <a:ext cx="1357312" cy="428625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丁：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4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％</a:t>
            </a:r>
          </a:p>
        </p:txBody>
      </p:sp>
      <p:sp>
        <p:nvSpPr>
          <p:cNvPr id="23" name="流程圖: 替代處理程序 22"/>
          <p:cNvSpPr/>
          <p:nvPr/>
        </p:nvSpPr>
        <p:spPr bwMode="auto">
          <a:xfrm>
            <a:off x="3286125" y="4071938"/>
            <a:ext cx="1357313" cy="428625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4</a:t>
            </a:r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24" name="流程圖: 替代處理程序 23"/>
          <p:cNvSpPr/>
          <p:nvPr/>
        </p:nvSpPr>
        <p:spPr bwMode="auto">
          <a:xfrm>
            <a:off x="285750" y="4929188"/>
            <a:ext cx="1357313" cy="1071562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第三學群</a:t>
            </a:r>
          </a:p>
        </p:txBody>
      </p:sp>
      <p:sp>
        <p:nvSpPr>
          <p:cNvPr id="25" name="流程圖: 替代處理程序 24"/>
          <p:cNvSpPr/>
          <p:nvPr/>
        </p:nvSpPr>
        <p:spPr bwMode="auto">
          <a:xfrm>
            <a:off x="1785938" y="4929188"/>
            <a:ext cx="1357312" cy="428625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丙：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4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％</a:t>
            </a:r>
          </a:p>
        </p:txBody>
      </p:sp>
      <p:sp>
        <p:nvSpPr>
          <p:cNvPr id="26" name="流程圖: 替代處理程序 25"/>
          <p:cNvSpPr/>
          <p:nvPr/>
        </p:nvSpPr>
        <p:spPr bwMode="auto">
          <a:xfrm>
            <a:off x="3286125" y="4929188"/>
            <a:ext cx="1357313" cy="428625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3</a:t>
            </a:r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27" name="流程圖: 替代處理程序 26"/>
          <p:cNvSpPr/>
          <p:nvPr/>
        </p:nvSpPr>
        <p:spPr bwMode="auto">
          <a:xfrm>
            <a:off x="1785938" y="5500688"/>
            <a:ext cx="1357312" cy="428625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己：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10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％</a:t>
            </a:r>
          </a:p>
        </p:txBody>
      </p:sp>
      <p:sp>
        <p:nvSpPr>
          <p:cNvPr id="28" name="流程圖: 替代處理程序 27"/>
          <p:cNvSpPr/>
          <p:nvPr/>
        </p:nvSpPr>
        <p:spPr bwMode="auto">
          <a:xfrm>
            <a:off x="3286125" y="5500688"/>
            <a:ext cx="1357313" cy="428625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6</a:t>
            </a:r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29" name="內容版面配置區 6"/>
          <p:cNvSpPr txBox="1">
            <a:spLocks/>
          </p:cNvSpPr>
          <p:nvPr/>
        </p:nvSpPr>
        <p:spPr bwMode="gray">
          <a:xfrm>
            <a:off x="4714875" y="1214438"/>
            <a:ext cx="4429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E815B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1</a:t>
            </a: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：推薦順位不一定就依照學群</a:t>
            </a:r>
            <a:endParaRPr kumimoji="0" lang="en-US" altLang="zh-TW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E815B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     排列，會依照初選序大小。</a:t>
            </a:r>
            <a:endParaRPr kumimoji="0" lang="en-US" altLang="zh-TW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E815B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zh-TW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1076325" marR="0" lvl="0" indent="-1076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E815B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zh-TW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E815B"/>
              </a:buClr>
              <a:buSzTx/>
              <a:buFont typeface="Wingdings" pitchFamily="2" charset="2"/>
              <a:buNone/>
              <a:tabLst/>
              <a:defRPr/>
            </a:pP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31" name="內容版面配置區 6"/>
          <p:cNvSpPr txBox="1">
            <a:spLocks/>
          </p:cNvSpPr>
          <p:nvPr/>
        </p:nvSpPr>
        <p:spPr bwMode="gray">
          <a:xfrm>
            <a:off x="4714875" y="3000375"/>
            <a:ext cx="44291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E815B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3</a:t>
            </a: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：推薦順位只在第一輪有意義。</a:t>
            </a:r>
            <a:endParaRPr kumimoji="0" lang="en-US" altLang="zh-TW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E815B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例子說明（第一輪）：</a:t>
            </a:r>
            <a:endParaRPr kumimoji="0" lang="en-US" altLang="zh-TW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E815B"/>
              </a:buClr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當甲考生上了，第一輪就停止了。</a:t>
            </a:r>
            <a:endParaRPr kumimoji="0" lang="en-US" altLang="zh-TW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E815B"/>
              </a:buClr>
              <a:buSzTx/>
              <a:buFont typeface="Wingdings" pitchFamily="2" charset="2"/>
              <a:buAutoNum type="arabicPeriod" startAt="2"/>
              <a:tabLst/>
              <a:defRPr/>
            </a:pP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當甲考生沒上，繼續讀乙、丙、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……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E815B"/>
              </a:buClr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     一直到第一輪有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1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人為止。</a:t>
            </a:r>
            <a:endParaRPr kumimoji="0" lang="en-US" altLang="zh-TW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1076325" marR="0" lvl="0" indent="-1076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E815B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4</a:t>
            </a: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：第二輪分發機會，全看各類</a:t>
            </a:r>
            <a:endParaRPr kumimoji="0" lang="en-US" altLang="zh-TW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1076325" marR="0" lvl="0" indent="-1076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E815B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    組缺額多寡。</a:t>
            </a:r>
            <a:endParaRPr kumimoji="0" lang="en-US" altLang="zh-TW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E815B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例子說明（第二輪）：</a:t>
            </a:r>
            <a:endParaRPr kumimoji="0" lang="en-US" altLang="zh-TW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E815B"/>
              </a:buClr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若第一輪分發完畢，該大學還有缺額，</a:t>
            </a:r>
            <a:endParaRPr kumimoji="0" lang="en-US" altLang="zh-TW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E815B"/>
              </a:buClr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則就以尚未被讀取過的考生一次分發</a:t>
            </a:r>
            <a:endParaRPr kumimoji="0" lang="en-US" altLang="zh-TW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E815B"/>
              </a:buClr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（如指考分發模式），不管推薦順位。</a:t>
            </a:r>
          </a:p>
        </p:txBody>
      </p:sp>
      <p:sp>
        <p:nvSpPr>
          <p:cNvPr id="32" name="內容版面配置區 6"/>
          <p:cNvSpPr txBox="1">
            <a:spLocks/>
          </p:cNvSpPr>
          <p:nvPr/>
        </p:nvSpPr>
        <p:spPr bwMode="gray">
          <a:xfrm>
            <a:off x="4429125" y="2143125"/>
            <a:ext cx="4357688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6E815B"/>
              </a:buClr>
              <a:buFont typeface="Wingdings" pitchFamily="2" charset="2"/>
              <a:buNone/>
              <a:defRPr/>
            </a:pPr>
            <a:r>
              <a:rPr lang="zh-TW" altLang="en-US" sz="2400" b="1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2400" b="1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2400" b="1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：分發時就依照所推薦之推</a:t>
            </a:r>
            <a:endParaRPr lang="en-US" altLang="zh-TW" sz="2400" b="1" kern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6E815B"/>
              </a:buClr>
              <a:buFont typeface="Wingdings" pitchFamily="2" charset="2"/>
              <a:buNone/>
              <a:defRPr/>
            </a:pPr>
            <a:r>
              <a:rPr lang="zh-TW" altLang="en-US" sz="2400" b="1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         薦順位，依序比序。</a:t>
            </a:r>
            <a:endParaRPr lang="zh-TW" altLang="en-US" sz="2400" kern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93039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 bwMode="gray">
          <a:xfrm>
            <a:off x="2000250" y="214313"/>
            <a:ext cx="5072063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第一輪</a:t>
            </a:r>
            <a:r>
              <a:rPr kumimoji="0" lang="en-US" altLang="zh-TW" sz="3200" b="1" i="0" u="none" strike="noStrike" kern="0" cap="none" spc="0" normalizeH="0" baseline="0" noProof="0" dirty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/</a:t>
            </a:r>
            <a:r>
              <a:rPr kumimoji="0" lang="zh-TW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第二輪分發的關係</a:t>
            </a:r>
          </a:p>
        </p:txBody>
      </p:sp>
      <p:sp>
        <p:nvSpPr>
          <p:cNvPr id="17411" name="矩形 7"/>
          <p:cNvSpPr>
            <a:spLocks noChangeArrowheads="1"/>
          </p:cNvSpPr>
          <p:nvPr/>
        </p:nvSpPr>
        <p:spPr bwMode="auto">
          <a:xfrm>
            <a:off x="474663" y="857250"/>
            <a:ext cx="2954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繁星推薦第一輪分發</a:t>
            </a:r>
          </a:p>
        </p:txBody>
      </p:sp>
      <p:sp>
        <p:nvSpPr>
          <p:cNvPr id="44" name="矩形 43"/>
          <p:cNvSpPr/>
          <p:nvPr/>
        </p:nvSpPr>
        <p:spPr bwMode="auto">
          <a:xfrm>
            <a:off x="1785938" y="1428750"/>
            <a:ext cx="7000875" cy="15716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流程圖: 替代處理程序 45"/>
          <p:cNvSpPr/>
          <p:nvPr/>
        </p:nvSpPr>
        <p:spPr bwMode="auto">
          <a:xfrm>
            <a:off x="1928813" y="1857375"/>
            <a:ext cx="2643187" cy="357188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大學 財務金融學系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流程圖: 替代處理程序 46"/>
          <p:cNvSpPr/>
          <p:nvPr/>
        </p:nvSpPr>
        <p:spPr bwMode="auto">
          <a:xfrm>
            <a:off x="1928813" y="2214563"/>
            <a:ext cx="2643187" cy="357187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大學 資訊管理學系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流程圖: 替代處理程序 47"/>
          <p:cNvSpPr/>
          <p:nvPr/>
        </p:nvSpPr>
        <p:spPr bwMode="auto">
          <a:xfrm>
            <a:off x="1928813" y="2571750"/>
            <a:ext cx="2643187" cy="357188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大學 中華語文學系</a:t>
            </a:r>
          </a:p>
        </p:txBody>
      </p:sp>
      <p:sp>
        <p:nvSpPr>
          <p:cNvPr id="49" name="流程圖: 替代處理程序 48"/>
          <p:cNvSpPr/>
          <p:nvPr/>
        </p:nvSpPr>
        <p:spPr bwMode="auto">
          <a:xfrm>
            <a:off x="1928813" y="1500188"/>
            <a:ext cx="2643187" cy="357187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大學 金融管理學系</a:t>
            </a:r>
          </a:p>
        </p:txBody>
      </p:sp>
      <p:sp>
        <p:nvSpPr>
          <p:cNvPr id="17417" name="文字方塊 49"/>
          <p:cNvSpPr txBox="1">
            <a:spLocks noChangeArrowheads="1"/>
          </p:cNvSpPr>
          <p:nvPr/>
        </p:nvSpPr>
        <p:spPr bwMode="auto">
          <a:xfrm>
            <a:off x="5110163" y="1500188"/>
            <a:ext cx="13477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志願序：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(</a:t>
            </a: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一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)</a:t>
            </a:r>
            <a:endParaRPr kumimoji="0" lang="zh-TW" altLang="en-US" sz="1600" b="1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</a:endParaRPr>
          </a:p>
        </p:txBody>
      </p:sp>
      <p:sp>
        <p:nvSpPr>
          <p:cNvPr id="17418" name="文字方塊 50"/>
          <p:cNvSpPr txBox="1">
            <a:spLocks noChangeArrowheads="1"/>
          </p:cNvSpPr>
          <p:nvPr/>
        </p:nvSpPr>
        <p:spPr bwMode="auto">
          <a:xfrm>
            <a:off x="5113338" y="1876425"/>
            <a:ext cx="13477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志願序：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(</a:t>
            </a: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sym typeface="Wingdings" panose="05000000000000000000" pitchFamily="2" charset="2"/>
              </a:rPr>
              <a:t>二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)</a:t>
            </a:r>
            <a:endParaRPr kumimoji="0" lang="zh-TW" altLang="en-US" sz="1600" b="1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</a:endParaRPr>
          </a:p>
        </p:txBody>
      </p:sp>
      <p:sp>
        <p:nvSpPr>
          <p:cNvPr id="17419" name="文字方塊 51"/>
          <p:cNvSpPr txBox="1">
            <a:spLocks noChangeArrowheads="1"/>
          </p:cNvSpPr>
          <p:nvPr/>
        </p:nvSpPr>
        <p:spPr bwMode="auto">
          <a:xfrm>
            <a:off x="5113338" y="2233613"/>
            <a:ext cx="13477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志願序：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(</a:t>
            </a: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sym typeface="Wingdings" panose="05000000000000000000" pitchFamily="2" charset="2"/>
              </a:rPr>
              <a:t>三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)</a:t>
            </a:r>
            <a:endParaRPr kumimoji="0" lang="zh-TW" altLang="en-US" sz="1600" b="1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</a:endParaRPr>
          </a:p>
        </p:txBody>
      </p:sp>
      <p:sp>
        <p:nvSpPr>
          <p:cNvPr id="17420" name="文字方塊 52"/>
          <p:cNvSpPr txBox="1">
            <a:spLocks noChangeArrowheads="1"/>
          </p:cNvSpPr>
          <p:nvPr/>
        </p:nvSpPr>
        <p:spPr bwMode="auto">
          <a:xfrm>
            <a:off x="5113338" y="2590800"/>
            <a:ext cx="13477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志願序：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(</a:t>
            </a: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四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)</a:t>
            </a:r>
            <a:endParaRPr kumimoji="0" lang="zh-TW" altLang="en-US" sz="1600" b="1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</a:endParaRPr>
          </a:p>
        </p:txBody>
      </p:sp>
      <p:cxnSp>
        <p:nvCxnSpPr>
          <p:cNvPr id="54" name="直線單箭頭接點 53"/>
          <p:cNvCxnSpPr/>
          <p:nvPr/>
        </p:nvCxnSpPr>
        <p:spPr bwMode="auto">
          <a:xfrm>
            <a:off x="4738688" y="1711325"/>
            <a:ext cx="35718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/>
          <p:cNvCxnSpPr/>
          <p:nvPr/>
        </p:nvCxnSpPr>
        <p:spPr bwMode="auto">
          <a:xfrm>
            <a:off x="4729163" y="2071688"/>
            <a:ext cx="35718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/>
          <p:cNvCxnSpPr/>
          <p:nvPr/>
        </p:nvCxnSpPr>
        <p:spPr bwMode="auto">
          <a:xfrm>
            <a:off x="4729163" y="2401888"/>
            <a:ext cx="35718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/>
          <p:nvPr/>
        </p:nvCxnSpPr>
        <p:spPr bwMode="auto">
          <a:xfrm>
            <a:off x="4729163" y="2755900"/>
            <a:ext cx="35718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25" name="文字方塊 57"/>
          <p:cNvSpPr txBox="1">
            <a:spLocks noChangeArrowheads="1"/>
          </p:cNvSpPr>
          <p:nvPr/>
        </p:nvSpPr>
        <p:spPr bwMode="auto">
          <a:xfrm>
            <a:off x="6715125" y="2286000"/>
            <a:ext cx="203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rPr>
              <a:t>第一學群</a:t>
            </a:r>
          </a:p>
        </p:txBody>
      </p:sp>
      <p:sp>
        <p:nvSpPr>
          <p:cNvPr id="59" name="向右箭號圖說文字 58"/>
          <p:cNvSpPr/>
          <p:nvPr/>
        </p:nvSpPr>
        <p:spPr bwMode="auto">
          <a:xfrm>
            <a:off x="285750" y="1928813"/>
            <a:ext cx="1428750" cy="571500"/>
          </a:xfrm>
          <a:prstGeom prst="rightArrowCallout">
            <a:avLst>
              <a:gd name="adj1" fmla="val 25000"/>
              <a:gd name="adj2" fmla="val 21816"/>
              <a:gd name="adj3" fmla="val 56840"/>
              <a:gd name="adj4" fmla="val 649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甲</a:t>
            </a:r>
          </a:p>
        </p:txBody>
      </p:sp>
      <p:sp>
        <p:nvSpPr>
          <p:cNvPr id="62" name="流程圖: 替代處理程序 61"/>
          <p:cNvSpPr/>
          <p:nvPr/>
        </p:nvSpPr>
        <p:spPr bwMode="auto">
          <a:xfrm>
            <a:off x="1785938" y="1830388"/>
            <a:ext cx="7000875" cy="428625"/>
          </a:xfrm>
          <a:prstGeom prst="flowChartAlternateProcess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3" name="圓角矩形圖說文字 62"/>
          <p:cNvSpPr/>
          <p:nvPr/>
        </p:nvSpPr>
        <p:spPr bwMode="auto">
          <a:xfrm>
            <a:off x="7000875" y="1428750"/>
            <a:ext cx="785813" cy="428625"/>
          </a:xfrm>
          <a:prstGeom prst="wedgeRoundRectCallout">
            <a:avLst>
              <a:gd name="adj1" fmla="val -130924"/>
              <a:gd name="adj2" fmla="val 8594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錄取</a:t>
            </a:r>
          </a:p>
        </p:txBody>
      </p:sp>
      <p:sp>
        <p:nvSpPr>
          <p:cNvPr id="65" name="矩形 64"/>
          <p:cNvSpPr/>
          <p:nvPr/>
        </p:nvSpPr>
        <p:spPr bwMode="auto">
          <a:xfrm>
            <a:off x="1758950" y="3221038"/>
            <a:ext cx="7000875" cy="15716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2A5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流程圖: 替代處理程序 65"/>
          <p:cNvSpPr/>
          <p:nvPr/>
        </p:nvSpPr>
        <p:spPr bwMode="auto">
          <a:xfrm>
            <a:off x="1928813" y="3643313"/>
            <a:ext cx="2643187" cy="357187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   大學 物理學系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67" name="流程圖: 替代處理程序 66"/>
          <p:cNvSpPr/>
          <p:nvPr/>
        </p:nvSpPr>
        <p:spPr bwMode="auto">
          <a:xfrm>
            <a:off x="1928813" y="4000500"/>
            <a:ext cx="2643187" cy="357188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大學 化學工程學系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1200" cap="none" spc="0" normalizeH="0" baseline="0" noProof="0">
              <a:ln>
                <a:noFill/>
              </a:ln>
              <a:solidFill>
                <a:srgbClr val="002A5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2" name="流程圖: 替代處理程序 81"/>
          <p:cNvSpPr/>
          <p:nvPr/>
        </p:nvSpPr>
        <p:spPr bwMode="auto">
          <a:xfrm>
            <a:off x="1928813" y="4357688"/>
            <a:ext cx="2643187" cy="357187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大學 應用化學學系</a:t>
            </a:r>
          </a:p>
        </p:txBody>
      </p:sp>
      <p:sp>
        <p:nvSpPr>
          <p:cNvPr id="83" name="流程圖: 替代處理程序 82"/>
          <p:cNvSpPr/>
          <p:nvPr/>
        </p:nvSpPr>
        <p:spPr bwMode="auto">
          <a:xfrm>
            <a:off x="1928813" y="3286125"/>
            <a:ext cx="2643187" cy="357188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   大學 電機學系</a:t>
            </a:r>
          </a:p>
        </p:txBody>
      </p:sp>
      <p:sp>
        <p:nvSpPr>
          <p:cNvPr id="17434" name="文字方塊 83"/>
          <p:cNvSpPr txBox="1">
            <a:spLocks noChangeArrowheads="1"/>
          </p:cNvSpPr>
          <p:nvPr/>
        </p:nvSpPr>
        <p:spPr bwMode="auto">
          <a:xfrm>
            <a:off x="5110163" y="3282950"/>
            <a:ext cx="13477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志願序：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(</a:t>
            </a: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一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)</a:t>
            </a:r>
            <a:endParaRPr kumimoji="0" lang="zh-TW" altLang="en-US" sz="1600" b="1" i="0" u="none" strike="noStrike" kern="1200" cap="none" spc="0" normalizeH="0" baseline="0" noProof="0">
              <a:ln>
                <a:noFill/>
              </a:ln>
              <a:solidFill>
                <a:srgbClr val="002A56"/>
              </a:solidFill>
              <a:effectLst/>
              <a:uLnTx/>
              <a:uFillTx/>
            </a:endParaRPr>
          </a:p>
        </p:txBody>
      </p:sp>
      <p:sp>
        <p:nvSpPr>
          <p:cNvPr id="17435" name="文字方塊 84"/>
          <p:cNvSpPr txBox="1">
            <a:spLocks noChangeArrowheads="1"/>
          </p:cNvSpPr>
          <p:nvPr/>
        </p:nvSpPr>
        <p:spPr bwMode="auto">
          <a:xfrm>
            <a:off x="5113338" y="3659188"/>
            <a:ext cx="13477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志願序：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(</a:t>
            </a: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sym typeface="Wingdings" panose="05000000000000000000" pitchFamily="2" charset="2"/>
              </a:rPr>
              <a:t>二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)</a:t>
            </a:r>
            <a:endParaRPr kumimoji="0" lang="zh-TW" altLang="en-US" sz="1600" b="1" i="0" u="none" strike="noStrike" kern="1200" cap="none" spc="0" normalizeH="0" baseline="0" noProof="0">
              <a:ln>
                <a:noFill/>
              </a:ln>
              <a:solidFill>
                <a:srgbClr val="002A56"/>
              </a:solidFill>
              <a:effectLst/>
              <a:uLnTx/>
              <a:uFillTx/>
            </a:endParaRPr>
          </a:p>
        </p:txBody>
      </p:sp>
      <p:sp>
        <p:nvSpPr>
          <p:cNvPr id="17436" name="文字方塊 85"/>
          <p:cNvSpPr txBox="1">
            <a:spLocks noChangeArrowheads="1"/>
          </p:cNvSpPr>
          <p:nvPr/>
        </p:nvSpPr>
        <p:spPr bwMode="auto">
          <a:xfrm>
            <a:off x="5113338" y="4016375"/>
            <a:ext cx="13477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志願序：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(</a:t>
            </a: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sym typeface="Wingdings" panose="05000000000000000000" pitchFamily="2" charset="2"/>
              </a:rPr>
              <a:t>三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)</a:t>
            </a:r>
            <a:endParaRPr kumimoji="0" lang="zh-TW" altLang="en-US" sz="1600" b="1" i="0" u="none" strike="noStrike" kern="1200" cap="none" spc="0" normalizeH="0" baseline="0" noProof="0">
              <a:ln>
                <a:noFill/>
              </a:ln>
              <a:solidFill>
                <a:srgbClr val="002A56"/>
              </a:solidFill>
              <a:effectLst/>
              <a:uLnTx/>
              <a:uFillTx/>
            </a:endParaRPr>
          </a:p>
        </p:txBody>
      </p:sp>
      <p:sp>
        <p:nvSpPr>
          <p:cNvPr id="17437" name="文字方塊 86"/>
          <p:cNvSpPr txBox="1">
            <a:spLocks noChangeArrowheads="1"/>
          </p:cNvSpPr>
          <p:nvPr/>
        </p:nvSpPr>
        <p:spPr bwMode="auto">
          <a:xfrm>
            <a:off x="5113338" y="4373563"/>
            <a:ext cx="13477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志願序：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(</a:t>
            </a: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四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)</a:t>
            </a:r>
            <a:endParaRPr kumimoji="0" lang="zh-TW" altLang="en-US" sz="1600" b="1" i="0" u="none" strike="noStrike" kern="1200" cap="none" spc="0" normalizeH="0" baseline="0" noProof="0">
              <a:ln>
                <a:noFill/>
              </a:ln>
              <a:solidFill>
                <a:srgbClr val="002A56"/>
              </a:solidFill>
              <a:effectLst/>
              <a:uLnTx/>
              <a:uFillTx/>
            </a:endParaRPr>
          </a:p>
        </p:txBody>
      </p:sp>
      <p:cxnSp>
        <p:nvCxnSpPr>
          <p:cNvPr id="88" name="直線單箭頭接點 87"/>
          <p:cNvCxnSpPr/>
          <p:nvPr/>
        </p:nvCxnSpPr>
        <p:spPr bwMode="auto">
          <a:xfrm>
            <a:off x="4738688" y="3494088"/>
            <a:ext cx="35718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直線單箭頭接點 88"/>
          <p:cNvCxnSpPr/>
          <p:nvPr/>
        </p:nvCxnSpPr>
        <p:spPr bwMode="auto">
          <a:xfrm>
            <a:off x="4729163" y="3854450"/>
            <a:ext cx="35718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直線單箭頭接點 89"/>
          <p:cNvCxnSpPr/>
          <p:nvPr/>
        </p:nvCxnSpPr>
        <p:spPr bwMode="auto">
          <a:xfrm>
            <a:off x="4729163" y="4184650"/>
            <a:ext cx="35718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直線單箭頭接點 90"/>
          <p:cNvCxnSpPr/>
          <p:nvPr/>
        </p:nvCxnSpPr>
        <p:spPr bwMode="auto">
          <a:xfrm>
            <a:off x="4729163" y="4538663"/>
            <a:ext cx="35718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42" name="文字方塊 91"/>
          <p:cNvSpPr txBox="1">
            <a:spLocks noChangeArrowheads="1"/>
          </p:cNvSpPr>
          <p:nvPr/>
        </p:nvSpPr>
        <p:spPr bwMode="auto">
          <a:xfrm>
            <a:off x="6715125" y="4068763"/>
            <a:ext cx="203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rPr>
              <a:t>第二學群</a:t>
            </a:r>
          </a:p>
        </p:txBody>
      </p:sp>
      <p:sp>
        <p:nvSpPr>
          <p:cNvPr id="93" name="矩形 92"/>
          <p:cNvSpPr/>
          <p:nvPr/>
        </p:nvSpPr>
        <p:spPr bwMode="auto">
          <a:xfrm>
            <a:off x="1755775" y="5003800"/>
            <a:ext cx="7000875" cy="15716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2A5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4" name="流程圖: 替代處理程序 93"/>
          <p:cNvSpPr/>
          <p:nvPr/>
        </p:nvSpPr>
        <p:spPr bwMode="auto">
          <a:xfrm>
            <a:off x="1928813" y="5429250"/>
            <a:ext cx="2643187" cy="357188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   大學 醫藥學系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1200" cap="none" spc="0" normalizeH="0" baseline="0" noProof="0">
              <a:ln>
                <a:noFill/>
              </a:ln>
              <a:solidFill>
                <a:srgbClr val="002A5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5" name="流程圖: 替代處理程序 94"/>
          <p:cNvSpPr/>
          <p:nvPr/>
        </p:nvSpPr>
        <p:spPr bwMode="auto">
          <a:xfrm>
            <a:off x="1928813" y="5786438"/>
            <a:ext cx="2643187" cy="357187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   大學 獸醫學系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1200" cap="none" spc="0" normalizeH="0" baseline="0" noProof="0">
              <a:ln>
                <a:noFill/>
              </a:ln>
              <a:solidFill>
                <a:srgbClr val="002A5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6" name="流程圖: 替代處理程序 95"/>
          <p:cNvSpPr/>
          <p:nvPr/>
        </p:nvSpPr>
        <p:spPr bwMode="auto">
          <a:xfrm>
            <a:off x="1928813" y="6143625"/>
            <a:ext cx="2643187" cy="357188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   大學 護理學系</a:t>
            </a:r>
          </a:p>
        </p:txBody>
      </p:sp>
      <p:sp>
        <p:nvSpPr>
          <p:cNvPr id="97" name="流程圖: 替代處理程序 96"/>
          <p:cNvSpPr/>
          <p:nvPr/>
        </p:nvSpPr>
        <p:spPr bwMode="auto">
          <a:xfrm>
            <a:off x="1928813" y="5072063"/>
            <a:ext cx="2643187" cy="357187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   大學 生物學系</a:t>
            </a:r>
          </a:p>
        </p:txBody>
      </p:sp>
      <p:sp>
        <p:nvSpPr>
          <p:cNvPr id="17448" name="文字方塊 97"/>
          <p:cNvSpPr txBox="1">
            <a:spLocks noChangeArrowheads="1"/>
          </p:cNvSpPr>
          <p:nvPr/>
        </p:nvSpPr>
        <p:spPr bwMode="auto">
          <a:xfrm>
            <a:off x="5110163" y="5068888"/>
            <a:ext cx="13477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志願序：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(</a:t>
            </a: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一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)</a:t>
            </a:r>
            <a:endParaRPr kumimoji="0" lang="zh-TW" altLang="en-US" sz="1600" b="1" i="0" u="none" strike="noStrike" kern="1200" cap="none" spc="0" normalizeH="0" baseline="0" noProof="0">
              <a:ln>
                <a:noFill/>
              </a:ln>
              <a:solidFill>
                <a:srgbClr val="002A56"/>
              </a:solidFill>
              <a:effectLst/>
              <a:uLnTx/>
              <a:uFillTx/>
            </a:endParaRPr>
          </a:p>
        </p:txBody>
      </p:sp>
      <p:sp>
        <p:nvSpPr>
          <p:cNvPr id="17449" name="文字方塊 98"/>
          <p:cNvSpPr txBox="1">
            <a:spLocks noChangeArrowheads="1"/>
          </p:cNvSpPr>
          <p:nvPr/>
        </p:nvSpPr>
        <p:spPr bwMode="auto">
          <a:xfrm>
            <a:off x="5113338" y="5445125"/>
            <a:ext cx="13477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志願序：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(</a:t>
            </a: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sym typeface="Wingdings" panose="05000000000000000000" pitchFamily="2" charset="2"/>
              </a:rPr>
              <a:t>二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)</a:t>
            </a:r>
            <a:endParaRPr kumimoji="0" lang="zh-TW" altLang="en-US" sz="1600" b="1" i="0" u="none" strike="noStrike" kern="1200" cap="none" spc="0" normalizeH="0" baseline="0" noProof="0">
              <a:ln>
                <a:noFill/>
              </a:ln>
              <a:solidFill>
                <a:srgbClr val="002A56"/>
              </a:solidFill>
              <a:effectLst/>
              <a:uLnTx/>
              <a:uFillTx/>
            </a:endParaRPr>
          </a:p>
        </p:txBody>
      </p:sp>
      <p:sp>
        <p:nvSpPr>
          <p:cNvPr id="17450" name="文字方塊 99"/>
          <p:cNvSpPr txBox="1">
            <a:spLocks noChangeArrowheads="1"/>
          </p:cNvSpPr>
          <p:nvPr/>
        </p:nvSpPr>
        <p:spPr bwMode="auto">
          <a:xfrm>
            <a:off x="5113338" y="5802313"/>
            <a:ext cx="13477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志願序：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(</a:t>
            </a: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sym typeface="Wingdings" panose="05000000000000000000" pitchFamily="2" charset="2"/>
              </a:rPr>
              <a:t>三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)</a:t>
            </a:r>
            <a:endParaRPr kumimoji="0" lang="zh-TW" altLang="en-US" sz="1600" b="1" i="0" u="none" strike="noStrike" kern="1200" cap="none" spc="0" normalizeH="0" baseline="0" noProof="0">
              <a:ln>
                <a:noFill/>
              </a:ln>
              <a:solidFill>
                <a:srgbClr val="002A56"/>
              </a:solidFill>
              <a:effectLst/>
              <a:uLnTx/>
              <a:uFillTx/>
            </a:endParaRPr>
          </a:p>
        </p:txBody>
      </p:sp>
      <p:sp>
        <p:nvSpPr>
          <p:cNvPr id="17451" name="文字方塊 100"/>
          <p:cNvSpPr txBox="1">
            <a:spLocks noChangeArrowheads="1"/>
          </p:cNvSpPr>
          <p:nvPr/>
        </p:nvSpPr>
        <p:spPr bwMode="auto">
          <a:xfrm>
            <a:off x="5113338" y="6159500"/>
            <a:ext cx="13477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志願序：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(</a:t>
            </a: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四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)</a:t>
            </a:r>
            <a:endParaRPr kumimoji="0" lang="zh-TW" altLang="en-US" sz="1600" b="1" i="0" u="none" strike="noStrike" kern="1200" cap="none" spc="0" normalizeH="0" baseline="0" noProof="0">
              <a:ln>
                <a:noFill/>
              </a:ln>
              <a:solidFill>
                <a:srgbClr val="002A56"/>
              </a:solidFill>
              <a:effectLst/>
              <a:uLnTx/>
              <a:uFillTx/>
            </a:endParaRPr>
          </a:p>
        </p:txBody>
      </p:sp>
      <p:cxnSp>
        <p:nvCxnSpPr>
          <p:cNvPr id="102" name="直線單箭頭接點 101"/>
          <p:cNvCxnSpPr/>
          <p:nvPr/>
        </p:nvCxnSpPr>
        <p:spPr bwMode="auto">
          <a:xfrm>
            <a:off x="4738688" y="5280025"/>
            <a:ext cx="35718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直線單箭頭接點 102"/>
          <p:cNvCxnSpPr/>
          <p:nvPr/>
        </p:nvCxnSpPr>
        <p:spPr bwMode="auto">
          <a:xfrm>
            <a:off x="4729163" y="5640388"/>
            <a:ext cx="35718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直線單箭頭接點 117"/>
          <p:cNvCxnSpPr/>
          <p:nvPr/>
        </p:nvCxnSpPr>
        <p:spPr bwMode="auto">
          <a:xfrm>
            <a:off x="4729163" y="5970588"/>
            <a:ext cx="35718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直線單箭頭接點 118"/>
          <p:cNvCxnSpPr/>
          <p:nvPr/>
        </p:nvCxnSpPr>
        <p:spPr bwMode="auto">
          <a:xfrm>
            <a:off x="4729163" y="6324600"/>
            <a:ext cx="35718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56" name="文字方塊 119"/>
          <p:cNvSpPr txBox="1">
            <a:spLocks noChangeArrowheads="1"/>
          </p:cNvSpPr>
          <p:nvPr/>
        </p:nvSpPr>
        <p:spPr bwMode="auto">
          <a:xfrm>
            <a:off x="6715125" y="5854700"/>
            <a:ext cx="203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rPr>
              <a:t>第三學群</a:t>
            </a:r>
          </a:p>
        </p:txBody>
      </p:sp>
      <p:sp>
        <p:nvSpPr>
          <p:cNvPr id="121" name="向右箭號圖說文字 120"/>
          <p:cNvSpPr/>
          <p:nvPr/>
        </p:nvSpPr>
        <p:spPr bwMode="auto">
          <a:xfrm>
            <a:off x="268288" y="3795713"/>
            <a:ext cx="1428750" cy="561975"/>
          </a:xfrm>
          <a:prstGeom prst="rightArrowCallout">
            <a:avLst>
              <a:gd name="adj1" fmla="val 25000"/>
              <a:gd name="adj2" fmla="val 21816"/>
              <a:gd name="adj3" fmla="val 56840"/>
              <a:gd name="adj4" fmla="val 649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乙</a:t>
            </a:r>
          </a:p>
        </p:txBody>
      </p:sp>
      <p:sp>
        <p:nvSpPr>
          <p:cNvPr id="122" name="向右箭號圖說文字 121"/>
          <p:cNvSpPr/>
          <p:nvPr/>
        </p:nvSpPr>
        <p:spPr bwMode="auto">
          <a:xfrm>
            <a:off x="285750" y="5643563"/>
            <a:ext cx="1428750" cy="571500"/>
          </a:xfrm>
          <a:prstGeom prst="rightArrowCallout">
            <a:avLst>
              <a:gd name="adj1" fmla="val 25000"/>
              <a:gd name="adj2" fmla="val 21816"/>
              <a:gd name="adj3" fmla="val 56840"/>
              <a:gd name="adj4" fmla="val 649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丙</a:t>
            </a:r>
          </a:p>
        </p:txBody>
      </p:sp>
    </p:spTree>
    <p:extLst>
      <p:ext uri="{BB962C8B-B14F-4D97-AF65-F5344CB8AC3E}">
        <p14:creationId xmlns:p14="http://schemas.microsoft.com/office/powerpoint/2010/main" val="50466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 bwMode="gray">
          <a:xfrm>
            <a:off x="2000250" y="214313"/>
            <a:ext cx="5072063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第一輪</a:t>
            </a:r>
            <a:r>
              <a:rPr kumimoji="0" lang="en-US" altLang="zh-TW" sz="3200" b="1" i="0" u="none" strike="noStrike" kern="0" cap="none" spc="0" normalizeH="0" baseline="0" noProof="0" dirty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0" lang="zh-TW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第二輪分發的關係</a:t>
            </a:r>
          </a:p>
        </p:txBody>
      </p:sp>
      <p:sp>
        <p:nvSpPr>
          <p:cNvPr id="18435" name="矩形 7"/>
          <p:cNvSpPr>
            <a:spLocks noChangeArrowheads="1"/>
          </p:cNvSpPr>
          <p:nvPr/>
        </p:nvSpPr>
        <p:spPr bwMode="auto">
          <a:xfrm>
            <a:off x="474663" y="857250"/>
            <a:ext cx="2954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繁星推薦第一輪分發</a:t>
            </a:r>
          </a:p>
        </p:txBody>
      </p:sp>
      <p:sp>
        <p:nvSpPr>
          <p:cNvPr id="44" name="矩形 43"/>
          <p:cNvSpPr/>
          <p:nvPr/>
        </p:nvSpPr>
        <p:spPr bwMode="auto">
          <a:xfrm>
            <a:off x="1785938" y="1428750"/>
            <a:ext cx="7000875" cy="15716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流程圖: 替代處理程序 45"/>
          <p:cNvSpPr/>
          <p:nvPr/>
        </p:nvSpPr>
        <p:spPr bwMode="auto">
          <a:xfrm>
            <a:off x="1928813" y="1857375"/>
            <a:ext cx="2643187" cy="357188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大學 財務金融學系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流程圖: 替代處理程序 46"/>
          <p:cNvSpPr/>
          <p:nvPr/>
        </p:nvSpPr>
        <p:spPr bwMode="auto">
          <a:xfrm>
            <a:off x="1928813" y="2214563"/>
            <a:ext cx="2643187" cy="357187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大學 資訊管理學系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流程圖: 替代處理程序 47"/>
          <p:cNvSpPr/>
          <p:nvPr/>
        </p:nvSpPr>
        <p:spPr bwMode="auto">
          <a:xfrm>
            <a:off x="1928813" y="2571750"/>
            <a:ext cx="2643187" cy="357188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大學 中華語文學系</a:t>
            </a:r>
          </a:p>
        </p:txBody>
      </p:sp>
      <p:sp>
        <p:nvSpPr>
          <p:cNvPr id="49" name="流程圖: 替代處理程序 48"/>
          <p:cNvSpPr/>
          <p:nvPr/>
        </p:nvSpPr>
        <p:spPr bwMode="auto">
          <a:xfrm>
            <a:off x="1928813" y="1500188"/>
            <a:ext cx="2643187" cy="357187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大學 金融管理學系</a:t>
            </a:r>
          </a:p>
        </p:txBody>
      </p:sp>
      <p:sp>
        <p:nvSpPr>
          <p:cNvPr id="18441" name="文字方塊 49"/>
          <p:cNvSpPr txBox="1">
            <a:spLocks noChangeArrowheads="1"/>
          </p:cNvSpPr>
          <p:nvPr/>
        </p:nvSpPr>
        <p:spPr bwMode="auto">
          <a:xfrm>
            <a:off x="5110163" y="1500188"/>
            <a:ext cx="13477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志願序：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(</a:t>
            </a: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一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)</a:t>
            </a:r>
            <a:endParaRPr kumimoji="0" lang="zh-TW" altLang="en-US" sz="1600" b="1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</a:endParaRPr>
          </a:p>
        </p:txBody>
      </p:sp>
      <p:sp>
        <p:nvSpPr>
          <p:cNvPr id="18442" name="文字方塊 50"/>
          <p:cNvSpPr txBox="1">
            <a:spLocks noChangeArrowheads="1"/>
          </p:cNvSpPr>
          <p:nvPr/>
        </p:nvSpPr>
        <p:spPr bwMode="auto">
          <a:xfrm>
            <a:off x="5113338" y="1876425"/>
            <a:ext cx="13477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志願序：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(</a:t>
            </a: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sym typeface="Wingdings" panose="05000000000000000000" pitchFamily="2" charset="2"/>
              </a:rPr>
              <a:t>二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)</a:t>
            </a:r>
            <a:endParaRPr kumimoji="0" lang="zh-TW" altLang="en-US" sz="1600" b="1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</a:endParaRPr>
          </a:p>
        </p:txBody>
      </p:sp>
      <p:sp>
        <p:nvSpPr>
          <p:cNvPr id="18443" name="文字方塊 51"/>
          <p:cNvSpPr txBox="1">
            <a:spLocks noChangeArrowheads="1"/>
          </p:cNvSpPr>
          <p:nvPr/>
        </p:nvSpPr>
        <p:spPr bwMode="auto">
          <a:xfrm>
            <a:off x="5113338" y="2233613"/>
            <a:ext cx="13477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志願序：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(</a:t>
            </a: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sym typeface="Wingdings" panose="05000000000000000000" pitchFamily="2" charset="2"/>
              </a:rPr>
              <a:t>三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)</a:t>
            </a:r>
            <a:endParaRPr kumimoji="0" lang="zh-TW" altLang="en-US" sz="1600" b="1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</a:endParaRPr>
          </a:p>
        </p:txBody>
      </p:sp>
      <p:sp>
        <p:nvSpPr>
          <p:cNvPr id="18444" name="文字方塊 52"/>
          <p:cNvSpPr txBox="1">
            <a:spLocks noChangeArrowheads="1"/>
          </p:cNvSpPr>
          <p:nvPr/>
        </p:nvSpPr>
        <p:spPr bwMode="auto">
          <a:xfrm>
            <a:off x="5113338" y="2590800"/>
            <a:ext cx="13477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志願序：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(</a:t>
            </a: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四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)</a:t>
            </a:r>
            <a:endParaRPr kumimoji="0" lang="zh-TW" altLang="en-US" sz="1600" b="1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</a:endParaRPr>
          </a:p>
        </p:txBody>
      </p:sp>
      <p:cxnSp>
        <p:nvCxnSpPr>
          <p:cNvPr id="54" name="直線單箭頭接點 53"/>
          <p:cNvCxnSpPr/>
          <p:nvPr/>
        </p:nvCxnSpPr>
        <p:spPr bwMode="auto">
          <a:xfrm>
            <a:off x="4738688" y="1711325"/>
            <a:ext cx="35718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/>
          <p:cNvCxnSpPr/>
          <p:nvPr/>
        </p:nvCxnSpPr>
        <p:spPr bwMode="auto">
          <a:xfrm>
            <a:off x="4729163" y="2071688"/>
            <a:ext cx="35718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/>
          <p:cNvCxnSpPr/>
          <p:nvPr/>
        </p:nvCxnSpPr>
        <p:spPr bwMode="auto">
          <a:xfrm>
            <a:off x="4729163" y="2401888"/>
            <a:ext cx="35718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/>
          <p:nvPr/>
        </p:nvCxnSpPr>
        <p:spPr bwMode="auto">
          <a:xfrm>
            <a:off x="4729163" y="2755900"/>
            <a:ext cx="35718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49" name="文字方塊 57"/>
          <p:cNvSpPr txBox="1">
            <a:spLocks noChangeArrowheads="1"/>
          </p:cNvSpPr>
          <p:nvPr/>
        </p:nvSpPr>
        <p:spPr bwMode="auto">
          <a:xfrm>
            <a:off x="6715462" y="2286000"/>
            <a:ext cx="2031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rPr>
              <a:t>第一學群</a:t>
            </a:r>
          </a:p>
        </p:txBody>
      </p:sp>
      <p:sp>
        <p:nvSpPr>
          <p:cNvPr id="59" name="向右箭號圖說文字 58"/>
          <p:cNvSpPr/>
          <p:nvPr/>
        </p:nvSpPr>
        <p:spPr bwMode="auto">
          <a:xfrm>
            <a:off x="285750" y="1928813"/>
            <a:ext cx="1428750" cy="571500"/>
          </a:xfrm>
          <a:prstGeom prst="rightArrowCallout">
            <a:avLst>
              <a:gd name="adj1" fmla="val 25000"/>
              <a:gd name="adj2" fmla="val 21816"/>
              <a:gd name="adj3" fmla="val 56840"/>
              <a:gd name="adj4" fmla="val 649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左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2" name="流程圖: 替代處理程序 61"/>
          <p:cNvSpPr/>
          <p:nvPr/>
        </p:nvSpPr>
        <p:spPr bwMode="auto">
          <a:xfrm>
            <a:off x="1785938" y="1857375"/>
            <a:ext cx="7000875" cy="428625"/>
          </a:xfrm>
          <a:prstGeom prst="flowChartAlternateProcess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3" name="圓角矩形圖說文字 62"/>
          <p:cNvSpPr/>
          <p:nvPr/>
        </p:nvSpPr>
        <p:spPr bwMode="auto">
          <a:xfrm>
            <a:off x="7000875" y="1428750"/>
            <a:ext cx="785813" cy="428625"/>
          </a:xfrm>
          <a:prstGeom prst="wedgeRoundRectCallout">
            <a:avLst>
              <a:gd name="adj1" fmla="val -130924"/>
              <a:gd name="adj2" fmla="val 8594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錄取</a:t>
            </a:r>
          </a:p>
        </p:txBody>
      </p:sp>
      <p:sp>
        <p:nvSpPr>
          <p:cNvPr id="65" name="矩形 64"/>
          <p:cNvSpPr/>
          <p:nvPr/>
        </p:nvSpPr>
        <p:spPr bwMode="auto">
          <a:xfrm>
            <a:off x="1758950" y="3221038"/>
            <a:ext cx="7000875" cy="15716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流程圖: 替代處理程序 65"/>
          <p:cNvSpPr/>
          <p:nvPr/>
        </p:nvSpPr>
        <p:spPr bwMode="auto">
          <a:xfrm>
            <a:off x="1928813" y="3643313"/>
            <a:ext cx="2643187" cy="357187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   大學 物理學系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67" name="流程圖: 替代處理程序 66"/>
          <p:cNvSpPr/>
          <p:nvPr/>
        </p:nvSpPr>
        <p:spPr bwMode="auto">
          <a:xfrm>
            <a:off x="1928813" y="4000500"/>
            <a:ext cx="2643187" cy="357188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大學 化學工程學系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1200" cap="none" spc="0" normalizeH="0" baseline="0" noProof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2" name="流程圖: 替代處理程序 81"/>
          <p:cNvSpPr/>
          <p:nvPr/>
        </p:nvSpPr>
        <p:spPr bwMode="auto">
          <a:xfrm>
            <a:off x="1928813" y="4357688"/>
            <a:ext cx="2643187" cy="357187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大學 應用化學學系</a:t>
            </a:r>
          </a:p>
        </p:txBody>
      </p:sp>
      <p:sp>
        <p:nvSpPr>
          <p:cNvPr id="83" name="流程圖: 替代處理程序 82"/>
          <p:cNvSpPr/>
          <p:nvPr/>
        </p:nvSpPr>
        <p:spPr bwMode="auto">
          <a:xfrm>
            <a:off x="1928813" y="3286125"/>
            <a:ext cx="2643187" cy="357188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   大學 電機學系</a:t>
            </a:r>
          </a:p>
        </p:txBody>
      </p:sp>
      <p:sp>
        <p:nvSpPr>
          <p:cNvPr id="18458" name="文字方塊 83"/>
          <p:cNvSpPr txBox="1">
            <a:spLocks noChangeArrowheads="1"/>
          </p:cNvSpPr>
          <p:nvPr/>
        </p:nvSpPr>
        <p:spPr bwMode="auto">
          <a:xfrm>
            <a:off x="5110163" y="3282950"/>
            <a:ext cx="13477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</a:rPr>
              <a:t>志願序：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</a:rPr>
              <a:t>(</a:t>
            </a: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</a:rPr>
              <a:t>一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</a:rPr>
              <a:t>)</a:t>
            </a:r>
            <a:endParaRPr kumimoji="0" lang="zh-TW" altLang="en-US" sz="1600" b="1" i="0" u="none" strike="noStrike" kern="1200" cap="none" spc="0" normalizeH="0" baseline="0" noProof="0">
              <a:ln>
                <a:noFill/>
              </a:ln>
              <a:solidFill>
                <a:srgbClr val="BFBFBF"/>
              </a:solidFill>
              <a:effectLst/>
              <a:uLnTx/>
              <a:uFillTx/>
            </a:endParaRPr>
          </a:p>
        </p:txBody>
      </p:sp>
      <p:sp>
        <p:nvSpPr>
          <p:cNvPr id="18459" name="文字方塊 84"/>
          <p:cNvSpPr txBox="1">
            <a:spLocks noChangeArrowheads="1"/>
          </p:cNvSpPr>
          <p:nvPr/>
        </p:nvSpPr>
        <p:spPr bwMode="auto">
          <a:xfrm>
            <a:off x="5113338" y="3659188"/>
            <a:ext cx="13477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</a:rPr>
              <a:t>志願序：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</a:rPr>
              <a:t>(</a:t>
            </a: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sym typeface="Wingdings" panose="05000000000000000000" pitchFamily="2" charset="2"/>
              </a:rPr>
              <a:t>二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</a:rPr>
              <a:t>)</a:t>
            </a:r>
            <a:endParaRPr kumimoji="0" lang="zh-TW" altLang="en-US" sz="1600" b="1" i="0" u="none" strike="noStrike" kern="1200" cap="none" spc="0" normalizeH="0" baseline="0" noProof="0">
              <a:ln>
                <a:noFill/>
              </a:ln>
              <a:solidFill>
                <a:srgbClr val="BFBFBF"/>
              </a:solidFill>
              <a:effectLst/>
              <a:uLnTx/>
              <a:uFillTx/>
            </a:endParaRPr>
          </a:p>
        </p:txBody>
      </p:sp>
      <p:sp>
        <p:nvSpPr>
          <p:cNvPr id="18460" name="文字方塊 85"/>
          <p:cNvSpPr txBox="1">
            <a:spLocks noChangeArrowheads="1"/>
          </p:cNvSpPr>
          <p:nvPr/>
        </p:nvSpPr>
        <p:spPr bwMode="auto">
          <a:xfrm>
            <a:off x="5113338" y="4016375"/>
            <a:ext cx="13477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</a:rPr>
              <a:t>志願序：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</a:rPr>
              <a:t>(</a:t>
            </a: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sym typeface="Wingdings" panose="05000000000000000000" pitchFamily="2" charset="2"/>
              </a:rPr>
              <a:t>三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</a:rPr>
              <a:t>)</a:t>
            </a:r>
            <a:endParaRPr kumimoji="0" lang="zh-TW" altLang="en-US" sz="1600" b="1" i="0" u="none" strike="noStrike" kern="1200" cap="none" spc="0" normalizeH="0" baseline="0" noProof="0">
              <a:ln>
                <a:noFill/>
              </a:ln>
              <a:solidFill>
                <a:srgbClr val="BFBFBF"/>
              </a:solidFill>
              <a:effectLst/>
              <a:uLnTx/>
              <a:uFillTx/>
            </a:endParaRPr>
          </a:p>
        </p:txBody>
      </p:sp>
      <p:sp>
        <p:nvSpPr>
          <p:cNvPr id="18461" name="文字方塊 86"/>
          <p:cNvSpPr txBox="1">
            <a:spLocks noChangeArrowheads="1"/>
          </p:cNvSpPr>
          <p:nvPr/>
        </p:nvSpPr>
        <p:spPr bwMode="auto">
          <a:xfrm>
            <a:off x="5113338" y="4373563"/>
            <a:ext cx="13477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</a:rPr>
              <a:t>志願序：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</a:rPr>
              <a:t>(</a:t>
            </a: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</a:rPr>
              <a:t>四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</a:rPr>
              <a:t>)</a:t>
            </a:r>
            <a:endParaRPr kumimoji="0" lang="zh-TW" altLang="en-US" sz="1600" b="1" i="0" u="none" strike="noStrike" kern="1200" cap="none" spc="0" normalizeH="0" baseline="0" noProof="0">
              <a:ln>
                <a:noFill/>
              </a:ln>
              <a:solidFill>
                <a:srgbClr val="BFBFBF"/>
              </a:solidFill>
              <a:effectLst/>
              <a:uLnTx/>
              <a:uFillTx/>
            </a:endParaRPr>
          </a:p>
        </p:txBody>
      </p:sp>
      <p:cxnSp>
        <p:nvCxnSpPr>
          <p:cNvPr id="88" name="直線單箭頭接點 87"/>
          <p:cNvCxnSpPr/>
          <p:nvPr/>
        </p:nvCxnSpPr>
        <p:spPr bwMode="auto">
          <a:xfrm>
            <a:off x="4738688" y="3494088"/>
            <a:ext cx="35718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直線單箭頭接點 88"/>
          <p:cNvCxnSpPr/>
          <p:nvPr/>
        </p:nvCxnSpPr>
        <p:spPr bwMode="auto">
          <a:xfrm>
            <a:off x="4729163" y="3854450"/>
            <a:ext cx="35718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直線單箭頭接點 89"/>
          <p:cNvCxnSpPr/>
          <p:nvPr/>
        </p:nvCxnSpPr>
        <p:spPr bwMode="auto">
          <a:xfrm>
            <a:off x="4729163" y="4184650"/>
            <a:ext cx="35718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直線單箭頭接點 90"/>
          <p:cNvCxnSpPr/>
          <p:nvPr/>
        </p:nvCxnSpPr>
        <p:spPr bwMode="auto">
          <a:xfrm>
            <a:off x="4729163" y="4538663"/>
            <a:ext cx="35718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66" name="文字方塊 91"/>
          <p:cNvSpPr txBox="1">
            <a:spLocks noChangeArrowheads="1"/>
          </p:cNvSpPr>
          <p:nvPr/>
        </p:nvSpPr>
        <p:spPr bwMode="auto">
          <a:xfrm>
            <a:off x="6715460" y="4068763"/>
            <a:ext cx="20313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</a:rPr>
              <a:t>第二學群</a:t>
            </a:r>
          </a:p>
        </p:txBody>
      </p:sp>
      <p:sp>
        <p:nvSpPr>
          <p:cNvPr id="93" name="矩形 92"/>
          <p:cNvSpPr/>
          <p:nvPr/>
        </p:nvSpPr>
        <p:spPr bwMode="auto">
          <a:xfrm>
            <a:off x="1755775" y="5003800"/>
            <a:ext cx="7000875" cy="15716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4" name="流程圖: 替代處理程序 93"/>
          <p:cNvSpPr/>
          <p:nvPr/>
        </p:nvSpPr>
        <p:spPr bwMode="auto">
          <a:xfrm>
            <a:off x="1928813" y="5429250"/>
            <a:ext cx="2643187" cy="357188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   大學 醫藥學系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1200" cap="none" spc="0" normalizeH="0" baseline="0" noProof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5" name="流程圖: 替代處理程序 94"/>
          <p:cNvSpPr/>
          <p:nvPr/>
        </p:nvSpPr>
        <p:spPr bwMode="auto">
          <a:xfrm>
            <a:off x="1928813" y="5786438"/>
            <a:ext cx="2643187" cy="357187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   大學 獸醫學系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1200" cap="none" spc="0" normalizeH="0" baseline="0" noProof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6" name="流程圖: 替代處理程序 95"/>
          <p:cNvSpPr/>
          <p:nvPr/>
        </p:nvSpPr>
        <p:spPr bwMode="auto">
          <a:xfrm>
            <a:off x="1928813" y="6143625"/>
            <a:ext cx="2643187" cy="357188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   大學 護理學系</a:t>
            </a:r>
          </a:p>
        </p:txBody>
      </p:sp>
      <p:sp>
        <p:nvSpPr>
          <p:cNvPr id="97" name="流程圖: 替代處理程序 96"/>
          <p:cNvSpPr/>
          <p:nvPr/>
        </p:nvSpPr>
        <p:spPr bwMode="auto">
          <a:xfrm>
            <a:off x="1928813" y="5072063"/>
            <a:ext cx="2643187" cy="357187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   大學 生物學系</a:t>
            </a:r>
          </a:p>
        </p:txBody>
      </p:sp>
      <p:sp>
        <p:nvSpPr>
          <p:cNvPr id="18472" name="文字方塊 97"/>
          <p:cNvSpPr txBox="1">
            <a:spLocks noChangeArrowheads="1"/>
          </p:cNvSpPr>
          <p:nvPr/>
        </p:nvSpPr>
        <p:spPr bwMode="auto">
          <a:xfrm>
            <a:off x="5110163" y="5068888"/>
            <a:ext cx="13477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</a:rPr>
              <a:t>志願序：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</a:rPr>
              <a:t>(</a:t>
            </a: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</a:rPr>
              <a:t>一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</a:rPr>
              <a:t>)</a:t>
            </a:r>
            <a:endParaRPr kumimoji="0" lang="zh-TW" altLang="en-US" sz="1600" b="1" i="0" u="none" strike="noStrike" kern="1200" cap="none" spc="0" normalizeH="0" baseline="0" noProof="0">
              <a:ln>
                <a:noFill/>
              </a:ln>
              <a:solidFill>
                <a:srgbClr val="BFBFBF"/>
              </a:solidFill>
              <a:effectLst/>
              <a:uLnTx/>
              <a:uFillTx/>
            </a:endParaRPr>
          </a:p>
        </p:txBody>
      </p:sp>
      <p:sp>
        <p:nvSpPr>
          <p:cNvPr id="18473" name="文字方塊 98"/>
          <p:cNvSpPr txBox="1">
            <a:spLocks noChangeArrowheads="1"/>
          </p:cNvSpPr>
          <p:nvPr/>
        </p:nvSpPr>
        <p:spPr bwMode="auto">
          <a:xfrm>
            <a:off x="5113338" y="5445125"/>
            <a:ext cx="13477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</a:rPr>
              <a:t>志願序：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</a:rPr>
              <a:t>(</a:t>
            </a: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sym typeface="Wingdings" panose="05000000000000000000" pitchFamily="2" charset="2"/>
              </a:rPr>
              <a:t>二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</a:rPr>
              <a:t>)</a:t>
            </a:r>
            <a:endParaRPr kumimoji="0" lang="zh-TW" altLang="en-US" sz="1600" b="1" i="0" u="none" strike="noStrike" kern="1200" cap="none" spc="0" normalizeH="0" baseline="0" noProof="0">
              <a:ln>
                <a:noFill/>
              </a:ln>
              <a:solidFill>
                <a:srgbClr val="BFBFBF"/>
              </a:solidFill>
              <a:effectLst/>
              <a:uLnTx/>
              <a:uFillTx/>
            </a:endParaRPr>
          </a:p>
        </p:txBody>
      </p:sp>
      <p:sp>
        <p:nvSpPr>
          <p:cNvPr id="18474" name="文字方塊 99"/>
          <p:cNvSpPr txBox="1">
            <a:spLocks noChangeArrowheads="1"/>
          </p:cNvSpPr>
          <p:nvPr/>
        </p:nvSpPr>
        <p:spPr bwMode="auto">
          <a:xfrm>
            <a:off x="5113338" y="5802313"/>
            <a:ext cx="13477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</a:rPr>
              <a:t>志願序：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</a:rPr>
              <a:t>(</a:t>
            </a: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sym typeface="Wingdings" panose="05000000000000000000" pitchFamily="2" charset="2"/>
              </a:rPr>
              <a:t>三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</a:rPr>
              <a:t>)</a:t>
            </a:r>
            <a:endParaRPr kumimoji="0" lang="zh-TW" altLang="en-US" sz="1600" b="1" i="0" u="none" strike="noStrike" kern="1200" cap="none" spc="0" normalizeH="0" baseline="0" noProof="0">
              <a:ln>
                <a:noFill/>
              </a:ln>
              <a:solidFill>
                <a:srgbClr val="BFBFBF"/>
              </a:solidFill>
              <a:effectLst/>
              <a:uLnTx/>
              <a:uFillTx/>
            </a:endParaRPr>
          </a:p>
        </p:txBody>
      </p:sp>
      <p:sp>
        <p:nvSpPr>
          <p:cNvPr id="18475" name="文字方塊 100"/>
          <p:cNvSpPr txBox="1">
            <a:spLocks noChangeArrowheads="1"/>
          </p:cNvSpPr>
          <p:nvPr/>
        </p:nvSpPr>
        <p:spPr bwMode="auto">
          <a:xfrm>
            <a:off x="5113338" y="6159500"/>
            <a:ext cx="13477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</a:rPr>
              <a:t>志願序：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</a:rPr>
              <a:t>(</a:t>
            </a: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</a:rPr>
              <a:t>四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</a:rPr>
              <a:t>)</a:t>
            </a:r>
            <a:endParaRPr kumimoji="0" lang="zh-TW" altLang="en-US" sz="1600" b="1" i="0" u="none" strike="noStrike" kern="1200" cap="none" spc="0" normalizeH="0" baseline="0" noProof="0">
              <a:ln>
                <a:noFill/>
              </a:ln>
              <a:solidFill>
                <a:srgbClr val="BFBFBF"/>
              </a:solidFill>
              <a:effectLst/>
              <a:uLnTx/>
              <a:uFillTx/>
            </a:endParaRPr>
          </a:p>
        </p:txBody>
      </p:sp>
      <p:cxnSp>
        <p:nvCxnSpPr>
          <p:cNvPr id="102" name="直線單箭頭接點 101"/>
          <p:cNvCxnSpPr/>
          <p:nvPr/>
        </p:nvCxnSpPr>
        <p:spPr bwMode="auto">
          <a:xfrm>
            <a:off x="4738688" y="5280025"/>
            <a:ext cx="35718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直線單箭頭接點 102"/>
          <p:cNvCxnSpPr/>
          <p:nvPr/>
        </p:nvCxnSpPr>
        <p:spPr bwMode="auto">
          <a:xfrm>
            <a:off x="4729163" y="5640388"/>
            <a:ext cx="35718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直線單箭頭接點 117"/>
          <p:cNvCxnSpPr/>
          <p:nvPr/>
        </p:nvCxnSpPr>
        <p:spPr bwMode="auto">
          <a:xfrm>
            <a:off x="4729163" y="5970588"/>
            <a:ext cx="35718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直線單箭頭接點 118"/>
          <p:cNvCxnSpPr/>
          <p:nvPr/>
        </p:nvCxnSpPr>
        <p:spPr bwMode="auto">
          <a:xfrm>
            <a:off x="4729163" y="6324600"/>
            <a:ext cx="35718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80" name="文字方塊 119"/>
          <p:cNvSpPr txBox="1">
            <a:spLocks noChangeArrowheads="1"/>
          </p:cNvSpPr>
          <p:nvPr/>
        </p:nvSpPr>
        <p:spPr bwMode="auto">
          <a:xfrm>
            <a:off x="6715462" y="5854700"/>
            <a:ext cx="2031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</a:rPr>
              <a:t>第三學群</a:t>
            </a:r>
          </a:p>
        </p:txBody>
      </p:sp>
      <p:sp>
        <p:nvSpPr>
          <p:cNvPr id="121" name="向右箭號圖說文字 120"/>
          <p:cNvSpPr/>
          <p:nvPr/>
        </p:nvSpPr>
        <p:spPr bwMode="auto">
          <a:xfrm>
            <a:off x="268288" y="3795713"/>
            <a:ext cx="1428750" cy="561975"/>
          </a:xfrm>
          <a:prstGeom prst="rightArrowCallout">
            <a:avLst>
              <a:gd name="adj1" fmla="val 25000"/>
              <a:gd name="adj2" fmla="val 21816"/>
              <a:gd name="adj3" fmla="val 56840"/>
              <a:gd name="adj4" fmla="val 649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左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2" name="向右箭號圖說文字 121"/>
          <p:cNvSpPr/>
          <p:nvPr/>
        </p:nvSpPr>
        <p:spPr bwMode="auto">
          <a:xfrm>
            <a:off x="285750" y="5643563"/>
            <a:ext cx="1428750" cy="571500"/>
          </a:xfrm>
          <a:prstGeom prst="rightArrowCallout">
            <a:avLst>
              <a:gd name="adj1" fmla="val 25000"/>
              <a:gd name="adj2" fmla="val 21816"/>
              <a:gd name="adj3" fmla="val 56840"/>
              <a:gd name="adj4" fmla="val 649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左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" name="流程圖: 替代處理程序 59"/>
          <p:cNvSpPr/>
          <p:nvPr/>
        </p:nvSpPr>
        <p:spPr bwMode="auto">
          <a:xfrm>
            <a:off x="142875" y="3071813"/>
            <a:ext cx="8858250" cy="3643312"/>
          </a:xfrm>
          <a:prstGeom prst="flowChartAlternateProcess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72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600" b="1" i="0" u="none" strike="noStrike" kern="1200" cap="none" spc="0" normalizeH="0" baseline="0" noProof="0" dirty="0">
                <a:ln w="28575">
                  <a:solidFill>
                    <a:srgbClr val="003366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暫時</a:t>
            </a:r>
            <a:r>
              <a:rPr kumimoji="0" lang="zh-TW" altLang="en-US" sz="7200" b="1" i="0" u="none" strike="noStrike" kern="1200" cap="none" spc="0" normalizeH="0" baseline="0" noProof="0" dirty="0">
                <a:ln w="28575">
                  <a:solidFill>
                    <a:srgbClr val="003366"/>
                  </a:solidFill>
                </a:ln>
                <a:solidFill>
                  <a:srgbClr val="F159F5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無效</a:t>
            </a:r>
          </a:p>
        </p:txBody>
      </p:sp>
      <p:sp>
        <p:nvSpPr>
          <p:cNvPr id="52" name="向右箭號圖說文字 51"/>
          <p:cNvSpPr/>
          <p:nvPr/>
        </p:nvSpPr>
        <p:spPr bwMode="auto">
          <a:xfrm>
            <a:off x="291846" y="1934909"/>
            <a:ext cx="1428750" cy="571500"/>
          </a:xfrm>
          <a:prstGeom prst="rightArrowCallout">
            <a:avLst>
              <a:gd name="adj1" fmla="val 25000"/>
              <a:gd name="adj2" fmla="val 21816"/>
              <a:gd name="adj3" fmla="val 56840"/>
              <a:gd name="adj4" fmla="val 649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甲</a:t>
            </a:r>
          </a:p>
        </p:txBody>
      </p:sp>
      <p:sp>
        <p:nvSpPr>
          <p:cNvPr id="53" name="向右箭號圖說文字 52"/>
          <p:cNvSpPr/>
          <p:nvPr/>
        </p:nvSpPr>
        <p:spPr bwMode="auto">
          <a:xfrm>
            <a:off x="274384" y="3801809"/>
            <a:ext cx="1428750" cy="561975"/>
          </a:xfrm>
          <a:prstGeom prst="rightArrowCallout">
            <a:avLst>
              <a:gd name="adj1" fmla="val 25000"/>
              <a:gd name="adj2" fmla="val 21816"/>
              <a:gd name="adj3" fmla="val 56840"/>
              <a:gd name="adj4" fmla="val 649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乙</a:t>
            </a:r>
          </a:p>
        </p:txBody>
      </p:sp>
      <p:sp>
        <p:nvSpPr>
          <p:cNvPr id="58" name="向右箭號圖說文字 57"/>
          <p:cNvSpPr/>
          <p:nvPr/>
        </p:nvSpPr>
        <p:spPr bwMode="auto">
          <a:xfrm>
            <a:off x="291846" y="5649659"/>
            <a:ext cx="1428750" cy="571500"/>
          </a:xfrm>
          <a:prstGeom prst="rightArrowCallout">
            <a:avLst>
              <a:gd name="adj1" fmla="val 25000"/>
              <a:gd name="adj2" fmla="val 21816"/>
              <a:gd name="adj3" fmla="val 56840"/>
              <a:gd name="adj4" fmla="val 649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丙</a:t>
            </a:r>
          </a:p>
        </p:txBody>
      </p:sp>
    </p:spTree>
    <p:extLst>
      <p:ext uri="{BB962C8B-B14F-4D97-AF65-F5344CB8AC3E}">
        <p14:creationId xmlns:p14="http://schemas.microsoft.com/office/powerpoint/2010/main" val="13717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/>
                <a:ea typeface="新細明體" charset="-120"/>
                <a:cs typeface="+mn-cs"/>
              </a:rPr>
              <a:t>www.test100.com.tw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 bwMode="gray">
          <a:xfrm>
            <a:off x="2143125" y="1508125"/>
            <a:ext cx="4929188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第一輪分發後還有缺額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 bwMode="gray">
          <a:xfrm>
            <a:off x="1785938" y="214313"/>
            <a:ext cx="55721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第一輪</a:t>
            </a:r>
            <a:r>
              <a:rPr kumimoji="0" lang="en-US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/</a:t>
            </a: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第二輪分發的關係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 bwMode="gray">
          <a:xfrm>
            <a:off x="2143125" y="2428875"/>
            <a:ext cx="492918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第二輪分發會就第一輪還有缺額之系一次分發</a:t>
            </a:r>
          </a:p>
        </p:txBody>
      </p:sp>
      <p:sp>
        <p:nvSpPr>
          <p:cNvPr id="19463" name="文字方塊 6"/>
          <p:cNvSpPr txBox="1">
            <a:spLocks noChangeArrowheads="1"/>
          </p:cNvSpPr>
          <p:nvPr/>
        </p:nvSpPr>
        <p:spPr bwMode="auto">
          <a:xfrm>
            <a:off x="250825" y="4214813"/>
            <a:ext cx="85359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E815B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第二輪不管推薦序，直接與它校就該科系推薦人再次評比，同高中不限錄取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名。</a:t>
            </a:r>
          </a:p>
        </p:txBody>
      </p:sp>
    </p:spTree>
    <p:extLst>
      <p:ext uri="{BB962C8B-B14F-4D97-AF65-F5344CB8AC3E}">
        <p14:creationId xmlns:p14="http://schemas.microsoft.com/office/powerpoint/2010/main" val="409699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 bwMode="gray">
          <a:xfrm>
            <a:off x="2000250" y="214313"/>
            <a:ext cx="5072063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第一輪</a:t>
            </a:r>
            <a:r>
              <a:rPr kumimoji="0" lang="en-US" altLang="zh-TW" sz="3200" b="1" i="0" u="none" strike="noStrike" kern="0" cap="none" spc="0" normalizeH="0" baseline="0" noProof="0" dirty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0" lang="zh-TW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第二輪分發的關係</a:t>
            </a:r>
          </a:p>
        </p:txBody>
      </p:sp>
      <p:sp>
        <p:nvSpPr>
          <p:cNvPr id="20483" name="矩形 7"/>
          <p:cNvSpPr>
            <a:spLocks noChangeArrowheads="1"/>
          </p:cNvSpPr>
          <p:nvPr/>
        </p:nvSpPr>
        <p:spPr bwMode="auto">
          <a:xfrm>
            <a:off x="474663" y="857250"/>
            <a:ext cx="2954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繁星推薦第二輪分發</a:t>
            </a:r>
          </a:p>
        </p:txBody>
      </p:sp>
      <p:sp>
        <p:nvSpPr>
          <p:cNvPr id="44" name="矩形 43"/>
          <p:cNvSpPr/>
          <p:nvPr/>
        </p:nvSpPr>
        <p:spPr bwMode="auto">
          <a:xfrm>
            <a:off x="1785938" y="1428750"/>
            <a:ext cx="7000875" cy="15716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流程圖: 替代處理程序 45"/>
          <p:cNvSpPr/>
          <p:nvPr/>
        </p:nvSpPr>
        <p:spPr bwMode="auto">
          <a:xfrm>
            <a:off x="1928813" y="1857375"/>
            <a:ext cx="2643187" cy="357188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大學 財務金融學系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流程圖: 替代處理程序 46"/>
          <p:cNvSpPr/>
          <p:nvPr/>
        </p:nvSpPr>
        <p:spPr bwMode="auto">
          <a:xfrm>
            <a:off x="1928813" y="2214563"/>
            <a:ext cx="2643187" cy="357187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大學 資訊管理學系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流程圖: 替代處理程序 47"/>
          <p:cNvSpPr/>
          <p:nvPr/>
        </p:nvSpPr>
        <p:spPr bwMode="auto">
          <a:xfrm>
            <a:off x="1928813" y="2571750"/>
            <a:ext cx="2643187" cy="357188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大學 中華語文學系</a:t>
            </a:r>
          </a:p>
        </p:txBody>
      </p:sp>
      <p:sp>
        <p:nvSpPr>
          <p:cNvPr id="49" name="流程圖: 替代處理程序 48"/>
          <p:cNvSpPr/>
          <p:nvPr/>
        </p:nvSpPr>
        <p:spPr bwMode="auto">
          <a:xfrm>
            <a:off x="1928813" y="1500188"/>
            <a:ext cx="2643187" cy="357187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大學 金融管理學系</a:t>
            </a:r>
          </a:p>
        </p:txBody>
      </p:sp>
      <p:sp>
        <p:nvSpPr>
          <p:cNvPr id="20489" name="文字方塊 49"/>
          <p:cNvSpPr txBox="1">
            <a:spLocks noChangeArrowheads="1"/>
          </p:cNvSpPr>
          <p:nvPr/>
        </p:nvSpPr>
        <p:spPr bwMode="auto">
          <a:xfrm>
            <a:off x="5110163" y="1500188"/>
            <a:ext cx="13477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志願序：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(</a:t>
            </a: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一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)</a:t>
            </a:r>
            <a:endParaRPr kumimoji="0" lang="zh-TW" altLang="en-US" sz="1600" b="1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</a:endParaRPr>
          </a:p>
        </p:txBody>
      </p:sp>
      <p:sp>
        <p:nvSpPr>
          <p:cNvPr id="20490" name="文字方塊 50"/>
          <p:cNvSpPr txBox="1">
            <a:spLocks noChangeArrowheads="1"/>
          </p:cNvSpPr>
          <p:nvPr/>
        </p:nvSpPr>
        <p:spPr bwMode="auto">
          <a:xfrm>
            <a:off x="5113338" y="1876425"/>
            <a:ext cx="13477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志願序：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(</a:t>
            </a: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sym typeface="Wingdings" panose="05000000000000000000" pitchFamily="2" charset="2"/>
              </a:rPr>
              <a:t>二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)</a:t>
            </a:r>
            <a:endParaRPr kumimoji="0" lang="zh-TW" altLang="en-US" sz="1600" b="1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</a:endParaRPr>
          </a:p>
        </p:txBody>
      </p:sp>
      <p:sp>
        <p:nvSpPr>
          <p:cNvPr id="20491" name="文字方塊 51"/>
          <p:cNvSpPr txBox="1">
            <a:spLocks noChangeArrowheads="1"/>
          </p:cNvSpPr>
          <p:nvPr/>
        </p:nvSpPr>
        <p:spPr bwMode="auto">
          <a:xfrm>
            <a:off x="5113338" y="2233613"/>
            <a:ext cx="13477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志願序：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(</a:t>
            </a: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sym typeface="Wingdings" panose="05000000000000000000" pitchFamily="2" charset="2"/>
              </a:rPr>
              <a:t>三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)</a:t>
            </a:r>
            <a:endParaRPr kumimoji="0" lang="zh-TW" altLang="en-US" sz="1600" b="1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</a:endParaRPr>
          </a:p>
        </p:txBody>
      </p:sp>
      <p:sp>
        <p:nvSpPr>
          <p:cNvPr id="20492" name="文字方塊 52"/>
          <p:cNvSpPr txBox="1">
            <a:spLocks noChangeArrowheads="1"/>
          </p:cNvSpPr>
          <p:nvPr/>
        </p:nvSpPr>
        <p:spPr bwMode="auto">
          <a:xfrm>
            <a:off x="5113338" y="2590800"/>
            <a:ext cx="13477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志願序：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(</a:t>
            </a: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四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)</a:t>
            </a:r>
            <a:endParaRPr kumimoji="0" lang="zh-TW" altLang="en-US" sz="1600" b="1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</a:endParaRPr>
          </a:p>
        </p:txBody>
      </p:sp>
      <p:cxnSp>
        <p:nvCxnSpPr>
          <p:cNvPr id="54" name="直線單箭頭接點 53"/>
          <p:cNvCxnSpPr/>
          <p:nvPr/>
        </p:nvCxnSpPr>
        <p:spPr bwMode="auto">
          <a:xfrm>
            <a:off x="4738688" y="1711325"/>
            <a:ext cx="35718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/>
          <p:cNvCxnSpPr/>
          <p:nvPr/>
        </p:nvCxnSpPr>
        <p:spPr bwMode="auto">
          <a:xfrm>
            <a:off x="4729163" y="2071688"/>
            <a:ext cx="35718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/>
          <p:cNvCxnSpPr/>
          <p:nvPr/>
        </p:nvCxnSpPr>
        <p:spPr bwMode="auto">
          <a:xfrm>
            <a:off x="4729163" y="2401888"/>
            <a:ext cx="35718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/>
          <p:nvPr/>
        </p:nvCxnSpPr>
        <p:spPr bwMode="auto">
          <a:xfrm>
            <a:off x="4729163" y="2755900"/>
            <a:ext cx="35718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97" name="文字方塊 57"/>
          <p:cNvSpPr txBox="1">
            <a:spLocks noChangeArrowheads="1"/>
          </p:cNvSpPr>
          <p:nvPr/>
        </p:nvSpPr>
        <p:spPr bwMode="auto">
          <a:xfrm>
            <a:off x="6715462" y="2286000"/>
            <a:ext cx="20313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rPr>
              <a:t>第一學群</a:t>
            </a:r>
          </a:p>
        </p:txBody>
      </p:sp>
      <p:sp>
        <p:nvSpPr>
          <p:cNvPr id="59" name="向右箭號圖說文字 58"/>
          <p:cNvSpPr/>
          <p:nvPr/>
        </p:nvSpPr>
        <p:spPr bwMode="auto">
          <a:xfrm>
            <a:off x="285750" y="1928813"/>
            <a:ext cx="1428750" cy="571500"/>
          </a:xfrm>
          <a:prstGeom prst="rightArrowCallout">
            <a:avLst>
              <a:gd name="adj1" fmla="val 25000"/>
              <a:gd name="adj2" fmla="val 21816"/>
              <a:gd name="adj3" fmla="val 56840"/>
              <a:gd name="adj4" fmla="val 649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b="1" dirty="0">
                <a:solidFill>
                  <a:srgbClr val="0033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甲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2" name="流程圖: 替代處理程序 61"/>
          <p:cNvSpPr/>
          <p:nvPr/>
        </p:nvSpPr>
        <p:spPr bwMode="auto">
          <a:xfrm>
            <a:off x="1785938" y="1830388"/>
            <a:ext cx="7000875" cy="428625"/>
          </a:xfrm>
          <a:prstGeom prst="flowChartAlternateProcess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3" name="圓角矩形圖說文字 62"/>
          <p:cNvSpPr/>
          <p:nvPr/>
        </p:nvSpPr>
        <p:spPr bwMode="auto">
          <a:xfrm>
            <a:off x="7000875" y="1428750"/>
            <a:ext cx="785813" cy="428625"/>
          </a:xfrm>
          <a:prstGeom prst="wedgeRoundRectCallout">
            <a:avLst>
              <a:gd name="adj1" fmla="val -130924"/>
              <a:gd name="adj2" fmla="val 8594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錄取</a:t>
            </a:r>
          </a:p>
        </p:txBody>
      </p:sp>
      <p:sp>
        <p:nvSpPr>
          <p:cNvPr id="65" name="矩形 64"/>
          <p:cNvSpPr/>
          <p:nvPr/>
        </p:nvSpPr>
        <p:spPr bwMode="auto">
          <a:xfrm>
            <a:off x="1758950" y="3221038"/>
            <a:ext cx="7000875" cy="15716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2A5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流程圖: 替代處理程序 65"/>
          <p:cNvSpPr/>
          <p:nvPr/>
        </p:nvSpPr>
        <p:spPr bwMode="auto">
          <a:xfrm>
            <a:off x="1928813" y="3643313"/>
            <a:ext cx="2643187" cy="357187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   大學 物理學系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67" name="流程圖: 替代處理程序 66"/>
          <p:cNvSpPr/>
          <p:nvPr/>
        </p:nvSpPr>
        <p:spPr bwMode="auto">
          <a:xfrm>
            <a:off x="1928813" y="4000500"/>
            <a:ext cx="2643187" cy="357188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  大學 化學工程學系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滿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2" name="流程圖: 替代處理程序 81"/>
          <p:cNvSpPr/>
          <p:nvPr/>
        </p:nvSpPr>
        <p:spPr bwMode="auto">
          <a:xfrm>
            <a:off x="1928813" y="4357688"/>
            <a:ext cx="2643187" cy="357187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大學 應用化學學系</a:t>
            </a:r>
          </a:p>
        </p:txBody>
      </p:sp>
      <p:sp>
        <p:nvSpPr>
          <p:cNvPr id="83" name="流程圖: 替代處理程序 82"/>
          <p:cNvSpPr/>
          <p:nvPr/>
        </p:nvSpPr>
        <p:spPr bwMode="auto">
          <a:xfrm>
            <a:off x="1928813" y="3286125"/>
            <a:ext cx="2643187" cy="357188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   大學 電機學系</a:t>
            </a:r>
            <a:r>
              <a:rPr kumimoji="0" lang="en-US" altLang="zh-TW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滿</a:t>
            </a:r>
            <a:r>
              <a:rPr kumimoji="0" lang="en-US" altLang="zh-TW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506" name="文字方塊 83"/>
          <p:cNvSpPr txBox="1">
            <a:spLocks noChangeArrowheads="1"/>
          </p:cNvSpPr>
          <p:nvPr/>
        </p:nvSpPr>
        <p:spPr bwMode="auto">
          <a:xfrm>
            <a:off x="5110163" y="3282950"/>
            <a:ext cx="13477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志願序：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(</a:t>
            </a: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一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)</a:t>
            </a:r>
            <a:endParaRPr kumimoji="0" lang="zh-TW" altLang="en-US" sz="1600" b="1" i="0" u="none" strike="noStrike" kern="1200" cap="none" spc="0" normalizeH="0" baseline="0" noProof="0">
              <a:ln>
                <a:noFill/>
              </a:ln>
              <a:solidFill>
                <a:srgbClr val="002A56"/>
              </a:solidFill>
              <a:effectLst/>
              <a:uLnTx/>
              <a:uFillTx/>
            </a:endParaRPr>
          </a:p>
        </p:txBody>
      </p:sp>
      <p:sp>
        <p:nvSpPr>
          <p:cNvPr id="20507" name="文字方塊 84"/>
          <p:cNvSpPr txBox="1">
            <a:spLocks noChangeArrowheads="1"/>
          </p:cNvSpPr>
          <p:nvPr/>
        </p:nvSpPr>
        <p:spPr bwMode="auto">
          <a:xfrm>
            <a:off x="5113338" y="3659188"/>
            <a:ext cx="13477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志願序：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(</a:t>
            </a: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sym typeface="Wingdings" panose="05000000000000000000" pitchFamily="2" charset="2"/>
              </a:rPr>
              <a:t>二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)</a:t>
            </a:r>
            <a:endParaRPr kumimoji="0" lang="zh-TW" altLang="en-US" sz="1600" b="1" i="0" u="none" strike="noStrike" kern="1200" cap="none" spc="0" normalizeH="0" baseline="0" noProof="0">
              <a:ln>
                <a:noFill/>
              </a:ln>
              <a:solidFill>
                <a:srgbClr val="002A56"/>
              </a:solidFill>
              <a:effectLst/>
              <a:uLnTx/>
              <a:uFillTx/>
            </a:endParaRPr>
          </a:p>
        </p:txBody>
      </p:sp>
      <p:sp>
        <p:nvSpPr>
          <p:cNvPr id="20508" name="文字方塊 85"/>
          <p:cNvSpPr txBox="1">
            <a:spLocks noChangeArrowheads="1"/>
          </p:cNvSpPr>
          <p:nvPr/>
        </p:nvSpPr>
        <p:spPr bwMode="auto">
          <a:xfrm>
            <a:off x="5113338" y="4016375"/>
            <a:ext cx="13477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志願序：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(</a:t>
            </a: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sym typeface="Wingdings" panose="05000000000000000000" pitchFamily="2" charset="2"/>
              </a:rPr>
              <a:t>三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)</a:t>
            </a:r>
            <a:endParaRPr kumimoji="0" lang="zh-TW" altLang="en-US" sz="1600" b="1" i="0" u="none" strike="noStrike" kern="1200" cap="none" spc="0" normalizeH="0" baseline="0" noProof="0">
              <a:ln>
                <a:noFill/>
              </a:ln>
              <a:solidFill>
                <a:srgbClr val="002A56"/>
              </a:solidFill>
              <a:effectLst/>
              <a:uLnTx/>
              <a:uFillTx/>
            </a:endParaRPr>
          </a:p>
        </p:txBody>
      </p:sp>
      <p:sp>
        <p:nvSpPr>
          <p:cNvPr id="20509" name="文字方塊 86"/>
          <p:cNvSpPr txBox="1">
            <a:spLocks noChangeArrowheads="1"/>
          </p:cNvSpPr>
          <p:nvPr/>
        </p:nvSpPr>
        <p:spPr bwMode="auto">
          <a:xfrm>
            <a:off x="5113338" y="4373563"/>
            <a:ext cx="13477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志願序：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(</a:t>
            </a: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四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)</a:t>
            </a:r>
            <a:endParaRPr kumimoji="0" lang="zh-TW" altLang="en-US" sz="1600" b="1" i="0" u="none" strike="noStrike" kern="1200" cap="none" spc="0" normalizeH="0" baseline="0" noProof="0">
              <a:ln>
                <a:noFill/>
              </a:ln>
              <a:solidFill>
                <a:srgbClr val="002A56"/>
              </a:solidFill>
              <a:effectLst/>
              <a:uLnTx/>
              <a:uFillTx/>
            </a:endParaRPr>
          </a:p>
        </p:txBody>
      </p:sp>
      <p:cxnSp>
        <p:nvCxnSpPr>
          <p:cNvPr id="88" name="直線單箭頭接點 87"/>
          <p:cNvCxnSpPr/>
          <p:nvPr/>
        </p:nvCxnSpPr>
        <p:spPr bwMode="auto">
          <a:xfrm>
            <a:off x="4738688" y="3494088"/>
            <a:ext cx="35718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直線單箭頭接點 88"/>
          <p:cNvCxnSpPr/>
          <p:nvPr/>
        </p:nvCxnSpPr>
        <p:spPr bwMode="auto">
          <a:xfrm>
            <a:off x="4729163" y="3854450"/>
            <a:ext cx="35718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直線單箭頭接點 89"/>
          <p:cNvCxnSpPr/>
          <p:nvPr/>
        </p:nvCxnSpPr>
        <p:spPr bwMode="auto">
          <a:xfrm>
            <a:off x="4729163" y="4184650"/>
            <a:ext cx="35718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直線單箭頭接點 90"/>
          <p:cNvCxnSpPr/>
          <p:nvPr/>
        </p:nvCxnSpPr>
        <p:spPr bwMode="auto">
          <a:xfrm>
            <a:off x="4729163" y="4538663"/>
            <a:ext cx="35718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14" name="文字方塊 91"/>
          <p:cNvSpPr txBox="1">
            <a:spLocks noChangeArrowheads="1"/>
          </p:cNvSpPr>
          <p:nvPr/>
        </p:nvSpPr>
        <p:spPr bwMode="auto">
          <a:xfrm>
            <a:off x="6715462" y="4068763"/>
            <a:ext cx="20313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rPr>
              <a:t>第二學群</a:t>
            </a:r>
          </a:p>
        </p:txBody>
      </p:sp>
      <p:sp>
        <p:nvSpPr>
          <p:cNvPr id="93" name="矩形 92"/>
          <p:cNvSpPr/>
          <p:nvPr/>
        </p:nvSpPr>
        <p:spPr bwMode="auto">
          <a:xfrm>
            <a:off x="1755775" y="5003800"/>
            <a:ext cx="7000875" cy="15716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2A5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4" name="流程圖: 替代處理程序 93"/>
          <p:cNvSpPr/>
          <p:nvPr/>
        </p:nvSpPr>
        <p:spPr bwMode="auto">
          <a:xfrm>
            <a:off x="1928813" y="5429250"/>
            <a:ext cx="2643187" cy="357188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   大學 醫藥學系</a:t>
            </a:r>
            <a:r>
              <a:rPr kumimoji="0" lang="en-US" altLang="zh-TW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滿</a:t>
            </a:r>
            <a:r>
              <a:rPr kumimoji="0" lang="en-US" altLang="zh-TW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1200" cap="none" spc="0" normalizeH="0" baseline="0" noProof="0">
              <a:ln>
                <a:noFill/>
              </a:ln>
              <a:solidFill>
                <a:srgbClr val="002A5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5" name="流程圖: 替代處理程序 94"/>
          <p:cNvSpPr/>
          <p:nvPr/>
        </p:nvSpPr>
        <p:spPr bwMode="auto">
          <a:xfrm>
            <a:off x="1928813" y="5786438"/>
            <a:ext cx="2643187" cy="357187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   大學 獸醫學系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1200" cap="none" spc="0" normalizeH="0" baseline="0" noProof="0">
              <a:ln>
                <a:noFill/>
              </a:ln>
              <a:solidFill>
                <a:srgbClr val="002A5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6" name="流程圖: 替代處理程序 95"/>
          <p:cNvSpPr/>
          <p:nvPr/>
        </p:nvSpPr>
        <p:spPr bwMode="auto">
          <a:xfrm>
            <a:off x="1928813" y="6143625"/>
            <a:ext cx="2643187" cy="357188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   大學 護理學系</a:t>
            </a:r>
            <a:r>
              <a:rPr kumimoji="0" lang="en-US" altLang="zh-TW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滿</a:t>
            </a:r>
            <a:r>
              <a:rPr kumimoji="0" lang="en-US" altLang="zh-TW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7" name="流程圖: 替代處理程序 96"/>
          <p:cNvSpPr/>
          <p:nvPr/>
        </p:nvSpPr>
        <p:spPr bwMode="auto">
          <a:xfrm>
            <a:off x="1928813" y="5072063"/>
            <a:ext cx="2643187" cy="357187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   大學 生物學系</a:t>
            </a:r>
          </a:p>
        </p:txBody>
      </p:sp>
      <p:sp>
        <p:nvSpPr>
          <p:cNvPr id="20520" name="文字方塊 97"/>
          <p:cNvSpPr txBox="1">
            <a:spLocks noChangeArrowheads="1"/>
          </p:cNvSpPr>
          <p:nvPr/>
        </p:nvSpPr>
        <p:spPr bwMode="auto">
          <a:xfrm>
            <a:off x="5110163" y="5068888"/>
            <a:ext cx="13477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志願序：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(</a:t>
            </a: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一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)</a:t>
            </a:r>
            <a:endParaRPr kumimoji="0" lang="zh-TW" altLang="en-US" sz="1600" b="1" i="0" u="none" strike="noStrike" kern="1200" cap="none" spc="0" normalizeH="0" baseline="0" noProof="0">
              <a:ln>
                <a:noFill/>
              </a:ln>
              <a:solidFill>
                <a:srgbClr val="002A56"/>
              </a:solidFill>
              <a:effectLst/>
              <a:uLnTx/>
              <a:uFillTx/>
            </a:endParaRPr>
          </a:p>
        </p:txBody>
      </p:sp>
      <p:sp>
        <p:nvSpPr>
          <p:cNvPr id="20521" name="文字方塊 98"/>
          <p:cNvSpPr txBox="1">
            <a:spLocks noChangeArrowheads="1"/>
          </p:cNvSpPr>
          <p:nvPr/>
        </p:nvSpPr>
        <p:spPr bwMode="auto">
          <a:xfrm>
            <a:off x="5113338" y="5445125"/>
            <a:ext cx="13477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志願序：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(</a:t>
            </a: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sym typeface="Wingdings" panose="05000000000000000000" pitchFamily="2" charset="2"/>
              </a:rPr>
              <a:t>二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)</a:t>
            </a:r>
            <a:endParaRPr kumimoji="0" lang="zh-TW" altLang="en-US" sz="1600" b="1" i="0" u="none" strike="noStrike" kern="1200" cap="none" spc="0" normalizeH="0" baseline="0" noProof="0">
              <a:ln>
                <a:noFill/>
              </a:ln>
              <a:solidFill>
                <a:srgbClr val="002A56"/>
              </a:solidFill>
              <a:effectLst/>
              <a:uLnTx/>
              <a:uFillTx/>
            </a:endParaRPr>
          </a:p>
        </p:txBody>
      </p:sp>
      <p:sp>
        <p:nvSpPr>
          <p:cNvPr id="20522" name="文字方塊 99"/>
          <p:cNvSpPr txBox="1">
            <a:spLocks noChangeArrowheads="1"/>
          </p:cNvSpPr>
          <p:nvPr/>
        </p:nvSpPr>
        <p:spPr bwMode="auto">
          <a:xfrm>
            <a:off x="5113338" y="5802313"/>
            <a:ext cx="13477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志願序：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(</a:t>
            </a: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sym typeface="Wingdings" panose="05000000000000000000" pitchFamily="2" charset="2"/>
              </a:rPr>
              <a:t>三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)</a:t>
            </a:r>
            <a:endParaRPr kumimoji="0" lang="zh-TW" altLang="en-US" sz="1600" b="1" i="0" u="none" strike="noStrike" kern="1200" cap="none" spc="0" normalizeH="0" baseline="0" noProof="0">
              <a:ln>
                <a:noFill/>
              </a:ln>
              <a:solidFill>
                <a:srgbClr val="002A56"/>
              </a:solidFill>
              <a:effectLst/>
              <a:uLnTx/>
              <a:uFillTx/>
            </a:endParaRPr>
          </a:p>
        </p:txBody>
      </p:sp>
      <p:sp>
        <p:nvSpPr>
          <p:cNvPr id="20523" name="文字方塊 100"/>
          <p:cNvSpPr txBox="1">
            <a:spLocks noChangeArrowheads="1"/>
          </p:cNvSpPr>
          <p:nvPr/>
        </p:nvSpPr>
        <p:spPr bwMode="auto">
          <a:xfrm>
            <a:off x="5113338" y="6159500"/>
            <a:ext cx="13477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志願序：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(</a:t>
            </a: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四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)</a:t>
            </a:r>
            <a:endParaRPr kumimoji="0" lang="zh-TW" altLang="en-US" sz="1600" b="1" i="0" u="none" strike="noStrike" kern="1200" cap="none" spc="0" normalizeH="0" baseline="0" noProof="0">
              <a:ln>
                <a:noFill/>
              </a:ln>
              <a:solidFill>
                <a:srgbClr val="002A56"/>
              </a:solidFill>
              <a:effectLst/>
              <a:uLnTx/>
              <a:uFillTx/>
            </a:endParaRPr>
          </a:p>
        </p:txBody>
      </p:sp>
      <p:cxnSp>
        <p:nvCxnSpPr>
          <p:cNvPr id="102" name="直線單箭頭接點 101"/>
          <p:cNvCxnSpPr/>
          <p:nvPr/>
        </p:nvCxnSpPr>
        <p:spPr bwMode="auto">
          <a:xfrm>
            <a:off x="4738688" y="5280025"/>
            <a:ext cx="35718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直線單箭頭接點 102"/>
          <p:cNvCxnSpPr/>
          <p:nvPr/>
        </p:nvCxnSpPr>
        <p:spPr bwMode="auto">
          <a:xfrm>
            <a:off x="4729163" y="5640388"/>
            <a:ext cx="35718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直線單箭頭接點 117"/>
          <p:cNvCxnSpPr/>
          <p:nvPr/>
        </p:nvCxnSpPr>
        <p:spPr bwMode="auto">
          <a:xfrm>
            <a:off x="4729163" y="5970588"/>
            <a:ext cx="35718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直線單箭頭接點 118"/>
          <p:cNvCxnSpPr/>
          <p:nvPr/>
        </p:nvCxnSpPr>
        <p:spPr bwMode="auto">
          <a:xfrm>
            <a:off x="4729163" y="6324600"/>
            <a:ext cx="35718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28" name="文字方塊 119"/>
          <p:cNvSpPr txBox="1">
            <a:spLocks noChangeArrowheads="1"/>
          </p:cNvSpPr>
          <p:nvPr/>
        </p:nvSpPr>
        <p:spPr bwMode="auto">
          <a:xfrm>
            <a:off x="6715462" y="5854700"/>
            <a:ext cx="2031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rPr>
              <a:t>第三學群</a:t>
            </a:r>
          </a:p>
        </p:txBody>
      </p:sp>
      <p:sp>
        <p:nvSpPr>
          <p:cNvPr id="121" name="向右箭號圖說文字 120"/>
          <p:cNvSpPr/>
          <p:nvPr/>
        </p:nvSpPr>
        <p:spPr bwMode="auto">
          <a:xfrm>
            <a:off x="268288" y="3795713"/>
            <a:ext cx="1428750" cy="561975"/>
          </a:xfrm>
          <a:prstGeom prst="rightArrowCallout">
            <a:avLst>
              <a:gd name="adj1" fmla="val 25000"/>
              <a:gd name="adj2" fmla="val 21816"/>
              <a:gd name="adj3" fmla="val 56840"/>
              <a:gd name="adj4" fmla="val 649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b="1" dirty="0">
                <a:solidFill>
                  <a:srgbClr val="002A5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乙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A5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2" name="向右箭號圖說文字 121"/>
          <p:cNvSpPr/>
          <p:nvPr/>
        </p:nvSpPr>
        <p:spPr bwMode="auto">
          <a:xfrm>
            <a:off x="285750" y="5643563"/>
            <a:ext cx="1428750" cy="571500"/>
          </a:xfrm>
          <a:prstGeom prst="rightArrowCallout">
            <a:avLst>
              <a:gd name="adj1" fmla="val 25000"/>
              <a:gd name="adj2" fmla="val 21816"/>
              <a:gd name="adj3" fmla="val 56840"/>
              <a:gd name="adj4" fmla="val 649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b="1" dirty="0">
                <a:solidFill>
                  <a:srgbClr val="002A5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丙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A5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" name="圓角矩形圖說文字 59"/>
          <p:cNvSpPr/>
          <p:nvPr/>
        </p:nvSpPr>
        <p:spPr bwMode="auto">
          <a:xfrm>
            <a:off x="7072313" y="3214688"/>
            <a:ext cx="785812" cy="428625"/>
          </a:xfrm>
          <a:prstGeom prst="wedgeRoundRectCallout">
            <a:avLst>
              <a:gd name="adj1" fmla="val -130924"/>
              <a:gd name="adj2" fmla="val 8594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缺額</a:t>
            </a:r>
          </a:p>
        </p:txBody>
      </p:sp>
      <p:sp>
        <p:nvSpPr>
          <p:cNvPr id="61" name="圓角矩形圖說文字 60"/>
          <p:cNvSpPr/>
          <p:nvPr/>
        </p:nvSpPr>
        <p:spPr bwMode="auto">
          <a:xfrm>
            <a:off x="7072313" y="3929063"/>
            <a:ext cx="785812" cy="428625"/>
          </a:xfrm>
          <a:prstGeom prst="wedgeRoundRectCallout">
            <a:avLst>
              <a:gd name="adj1" fmla="val -130924"/>
              <a:gd name="adj2" fmla="val 8594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缺額</a:t>
            </a:r>
          </a:p>
        </p:txBody>
      </p:sp>
      <p:sp>
        <p:nvSpPr>
          <p:cNvPr id="64" name="圓角矩形圖說文字 63"/>
          <p:cNvSpPr/>
          <p:nvPr/>
        </p:nvSpPr>
        <p:spPr bwMode="auto">
          <a:xfrm>
            <a:off x="7002463" y="5381625"/>
            <a:ext cx="785812" cy="428625"/>
          </a:xfrm>
          <a:prstGeom prst="wedgeRoundRectCallout">
            <a:avLst>
              <a:gd name="adj1" fmla="val -130924"/>
              <a:gd name="adj2" fmla="val 8594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缺額</a:t>
            </a:r>
          </a:p>
        </p:txBody>
      </p:sp>
      <p:sp>
        <p:nvSpPr>
          <p:cNvPr id="68" name="圓角矩形圖說文字 67"/>
          <p:cNvSpPr/>
          <p:nvPr/>
        </p:nvSpPr>
        <p:spPr bwMode="auto">
          <a:xfrm>
            <a:off x="7000875" y="4643438"/>
            <a:ext cx="785813" cy="428625"/>
          </a:xfrm>
          <a:prstGeom prst="wedgeRoundRectCallout">
            <a:avLst>
              <a:gd name="adj1" fmla="val -130924"/>
              <a:gd name="adj2" fmla="val 8594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缺額</a:t>
            </a:r>
          </a:p>
        </p:txBody>
      </p:sp>
    </p:spTree>
    <p:extLst>
      <p:ext uri="{BB962C8B-B14F-4D97-AF65-F5344CB8AC3E}">
        <p14:creationId xmlns:p14="http://schemas.microsoft.com/office/powerpoint/2010/main" val="19084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82" grpId="0" animBg="1"/>
      <p:bldP spid="95" grpId="0" animBg="1"/>
      <p:bldP spid="97" grpId="0" animBg="1"/>
      <p:bldP spid="60" grpId="0" animBg="1"/>
      <p:bldP spid="61" grpId="0" animBg="1"/>
      <p:bldP spid="64" grpId="0" animBg="1"/>
      <p:bldP spid="6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 bwMode="gray">
          <a:xfrm>
            <a:off x="2000250" y="214313"/>
            <a:ext cx="5072063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第一輪</a:t>
            </a:r>
            <a:r>
              <a:rPr kumimoji="0" lang="en-US" altLang="zh-TW" sz="3200" b="1" i="0" u="none" strike="noStrike" kern="0" cap="none" spc="0" normalizeH="0" baseline="0" noProof="0" dirty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0" lang="zh-TW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第二輪分發的關係</a:t>
            </a:r>
          </a:p>
        </p:txBody>
      </p:sp>
      <p:sp>
        <p:nvSpPr>
          <p:cNvPr id="21507" name="矩形 7"/>
          <p:cNvSpPr>
            <a:spLocks noChangeArrowheads="1"/>
          </p:cNvSpPr>
          <p:nvPr/>
        </p:nvSpPr>
        <p:spPr bwMode="auto">
          <a:xfrm>
            <a:off x="474663" y="857250"/>
            <a:ext cx="2954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繁星推薦第二輪分發</a:t>
            </a:r>
          </a:p>
        </p:txBody>
      </p:sp>
      <p:sp>
        <p:nvSpPr>
          <p:cNvPr id="44" name="矩形 43"/>
          <p:cNvSpPr/>
          <p:nvPr/>
        </p:nvSpPr>
        <p:spPr bwMode="auto">
          <a:xfrm>
            <a:off x="1785938" y="1428750"/>
            <a:ext cx="7000875" cy="15716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流程圖: 替代處理程序 45"/>
          <p:cNvSpPr/>
          <p:nvPr/>
        </p:nvSpPr>
        <p:spPr bwMode="auto">
          <a:xfrm>
            <a:off x="1928813" y="1857375"/>
            <a:ext cx="2643187" cy="357188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大學 財務金融學系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流程圖: 替代處理程序 46"/>
          <p:cNvSpPr/>
          <p:nvPr/>
        </p:nvSpPr>
        <p:spPr bwMode="auto">
          <a:xfrm>
            <a:off x="1928813" y="2214563"/>
            <a:ext cx="2643187" cy="357187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大學 資訊管理學系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流程圖: 替代處理程序 47"/>
          <p:cNvSpPr/>
          <p:nvPr/>
        </p:nvSpPr>
        <p:spPr bwMode="auto">
          <a:xfrm>
            <a:off x="1928813" y="2571750"/>
            <a:ext cx="2643187" cy="357188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大學 中華語文學系</a:t>
            </a:r>
          </a:p>
        </p:txBody>
      </p:sp>
      <p:sp>
        <p:nvSpPr>
          <p:cNvPr id="49" name="流程圖: 替代處理程序 48"/>
          <p:cNvSpPr/>
          <p:nvPr/>
        </p:nvSpPr>
        <p:spPr bwMode="auto">
          <a:xfrm>
            <a:off x="1928813" y="1500188"/>
            <a:ext cx="2643187" cy="357187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大學 金融管理學系</a:t>
            </a:r>
          </a:p>
        </p:txBody>
      </p:sp>
      <p:sp>
        <p:nvSpPr>
          <p:cNvPr id="21513" name="文字方塊 49"/>
          <p:cNvSpPr txBox="1">
            <a:spLocks noChangeArrowheads="1"/>
          </p:cNvSpPr>
          <p:nvPr/>
        </p:nvSpPr>
        <p:spPr bwMode="auto">
          <a:xfrm>
            <a:off x="5110163" y="1500188"/>
            <a:ext cx="13477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志願序：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(</a:t>
            </a: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一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)</a:t>
            </a:r>
            <a:endParaRPr kumimoji="0" lang="zh-TW" altLang="en-US" sz="1600" b="1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</a:endParaRPr>
          </a:p>
        </p:txBody>
      </p:sp>
      <p:sp>
        <p:nvSpPr>
          <p:cNvPr id="21514" name="文字方塊 50"/>
          <p:cNvSpPr txBox="1">
            <a:spLocks noChangeArrowheads="1"/>
          </p:cNvSpPr>
          <p:nvPr/>
        </p:nvSpPr>
        <p:spPr bwMode="auto">
          <a:xfrm>
            <a:off x="5113338" y="1876425"/>
            <a:ext cx="13477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志願序：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(</a:t>
            </a: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sym typeface="Wingdings" panose="05000000000000000000" pitchFamily="2" charset="2"/>
              </a:rPr>
              <a:t>二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)</a:t>
            </a:r>
            <a:endParaRPr kumimoji="0" lang="zh-TW" altLang="en-US" sz="1600" b="1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</a:endParaRPr>
          </a:p>
        </p:txBody>
      </p:sp>
      <p:sp>
        <p:nvSpPr>
          <p:cNvPr id="21515" name="文字方塊 51"/>
          <p:cNvSpPr txBox="1">
            <a:spLocks noChangeArrowheads="1"/>
          </p:cNvSpPr>
          <p:nvPr/>
        </p:nvSpPr>
        <p:spPr bwMode="auto">
          <a:xfrm>
            <a:off x="5113338" y="2233613"/>
            <a:ext cx="13477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志願序：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(</a:t>
            </a: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sym typeface="Wingdings" panose="05000000000000000000" pitchFamily="2" charset="2"/>
              </a:rPr>
              <a:t>三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)</a:t>
            </a:r>
            <a:endParaRPr kumimoji="0" lang="zh-TW" altLang="en-US" sz="1600" b="1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</a:endParaRPr>
          </a:p>
        </p:txBody>
      </p:sp>
      <p:sp>
        <p:nvSpPr>
          <p:cNvPr id="21516" name="文字方塊 52"/>
          <p:cNvSpPr txBox="1">
            <a:spLocks noChangeArrowheads="1"/>
          </p:cNvSpPr>
          <p:nvPr/>
        </p:nvSpPr>
        <p:spPr bwMode="auto">
          <a:xfrm>
            <a:off x="5113338" y="2590800"/>
            <a:ext cx="13477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志願序：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(</a:t>
            </a: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四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)</a:t>
            </a:r>
            <a:endParaRPr kumimoji="0" lang="zh-TW" altLang="en-US" sz="1600" b="1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</a:endParaRPr>
          </a:p>
        </p:txBody>
      </p:sp>
      <p:cxnSp>
        <p:nvCxnSpPr>
          <p:cNvPr id="54" name="直線單箭頭接點 53"/>
          <p:cNvCxnSpPr/>
          <p:nvPr/>
        </p:nvCxnSpPr>
        <p:spPr bwMode="auto">
          <a:xfrm>
            <a:off x="4738688" y="1711325"/>
            <a:ext cx="35718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/>
          <p:cNvCxnSpPr/>
          <p:nvPr/>
        </p:nvCxnSpPr>
        <p:spPr bwMode="auto">
          <a:xfrm>
            <a:off x="4729163" y="2071688"/>
            <a:ext cx="35718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/>
          <p:cNvCxnSpPr/>
          <p:nvPr/>
        </p:nvCxnSpPr>
        <p:spPr bwMode="auto">
          <a:xfrm>
            <a:off x="4729163" y="2401888"/>
            <a:ext cx="35718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/>
          <p:nvPr/>
        </p:nvCxnSpPr>
        <p:spPr bwMode="auto">
          <a:xfrm>
            <a:off x="4729163" y="2755900"/>
            <a:ext cx="35718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21" name="文字方塊 57"/>
          <p:cNvSpPr txBox="1">
            <a:spLocks noChangeArrowheads="1"/>
          </p:cNvSpPr>
          <p:nvPr/>
        </p:nvSpPr>
        <p:spPr bwMode="auto">
          <a:xfrm>
            <a:off x="6715462" y="2286000"/>
            <a:ext cx="20313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rPr>
              <a:t>第一學群</a:t>
            </a:r>
          </a:p>
        </p:txBody>
      </p:sp>
      <p:sp>
        <p:nvSpPr>
          <p:cNvPr id="59" name="向右箭號圖說文字 58"/>
          <p:cNvSpPr/>
          <p:nvPr/>
        </p:nvSpPr>
        <p:spPr bwMode="auto">
          <a:xfrm>
            <a:off x="285750" y="1928813"/>
            <a:ext cx="1428750" cy="571500"/>
          </a:xfrm>
          <a:prstGeom prst="rightArrowCallout">
            <a:avLst>
              <a:gd name="adj1" fmla="val 25000"/>
              <a:gd name="adj2" fmla="val 21816"/>
              <a:gd name="adj3" fmla="val 56840"/>
              <a:gd name="adj4" fmla="val 649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b="1" dirty="0">
                <a:solidFill>
                  <a:srgbClr val="0033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甲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2" name="流程圖: 替代處理程序 61"/>
          <p:cNvSpPr/>
          <p:nvPr/>
        </p:nvSpPr>
        <p:spPr bwMode="auto">
          <a:xfrm>
            <a:off x="1785938" y="1830388"/>
            <a:ext cx="7000875" cy="428625"/>
          </a:xfrm>
          <a:prstGeom prst="flowChartAlternateProcess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3" name="圓角矩形圖說文字 62"/>
          <p:cNvSpPr/>
          <p:nvPr/>
        </p:nvSpPr>
        <p:spPr bwMode="auto">
          <a:xfrm>
            <a:off x="7000875" y="1428750"/>
            <a:ext cx="785813" cy="428625"/>
          </a:xfrm>
          <a:prstGeom prst="wedgeRoundRectCallout">
            <a:avLst>
              <a:gd name="adj1" fmla="val -130924"/>
              <a:gd name="adj2" fmla="val 8594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錄取</a:t>
            </a:r>
          </a:p>
        </p:txBody>
      </p:sp>
      <p:sp>
        <p:nvSpPr>
          <p:cNvPr id="65" name="矩形 64"/>
          <p:cNvSpPr/>
          <p:nvPr/>
        </p:nvSpPr>
        <p:spPr bwMode="auto">
          <a:xfrm>
            <a:off x="1758950" y="3221038"/>
            <a:ext cx="7000875" cy="15716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2A5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流程圖: 替代處理程序 65"/>
          <p:cNvSpPr/>
          <p:nvPr/>
        </p:nvSpPr>
        <p:spPr bwMode="auto">
          <a:xfrm>
            <a:off x="1928813" y="3643313"/>
            <a:ext cx="2643187" cy="357187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   大學 物理學系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67" name="流程圖: 替代處理程序 66"/>
          <p:cNvSpPr/>
          <p:nvPr/>
        </p:nvSpPr>
        <p:spPr bwMode="auto">
          <a:xfrm>
            <a:off x="1928813" y="4000500"/>
            <a:ext cx="2643187" cy="357188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  大學 化學工程學系</a:t>
            </a:r>
            <a:r>
              <a:rPr kumimoji="0" lang="en-US" altLang="zh-TW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滿</a:t>
            </a:r>
            <a:r>
              <a:rPr kumimoji="0" lang="en-US" altLang="zh-TW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2" name="流程圖: 替代處理程序 81"/>
          <p:cNvSpPr/>
          <p:nvPr/>
        </p:nvSpPr>
        <p:spPr bwMode="auto">
          <a:xfrm>
            <a:off x="1928813" y="4357688"/>
            <a:ext cx="2643187" cy="357187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大學 應用化學學系</a:t>
            </a:r>
          </a:p>
        </p:txBody>
      </p:sp>
      <p:sp>
        <p:nvSpPr>
          <p:cNvPr id="83" name="流程圖: 替代處理程序 82"/>
          <p:cNvSpPr/>
          <p:nvPr/>
        </p:nvSpPr>
        <p:spPr bwMode="auto">
          <a:xfrm>
            <a:off x="1928813" y="3286125"/>
            <a:ext cx="2643187" cy="357188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   大學 電機學系</a:t>
            </a:r>
            <a:r>
              <a:rPr kumimoji="0" lang="en-US" altLang="zh-TW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滿</a:t>
            </a:r>
            <a:r>
              <a:rPr kumimoji="0" lang="en-US" altLang="zh-TW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30" name="文字方塊 83"/>
          <p:cNvSpPr txBox="1">
            <a:spLocks noChangeArrowheads="1"/>
          </p:cNvSpPr>
          <p:nvPr/>
        </p:nvSpPr>
        <p:spPr bwMode="auto">
          <a:xfrm>
            <a:off x="5110163" y="3282950"/>
            <a:ext cx="13477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志願序：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(</a:t>
            </a: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一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)</a:t>
            </a:r>
            <a:endParaRPr kumimoji="0" lang="zh-TW" altLang="en-US" sz="1600" b="1" i="0" u="none" strike="noStrike" kern="1200" cap="none" spc="0" normalizeH="0" baseline="0" noProof="0">
              <a:ln>
                <a:noFill/>
              </a:ln>
              <a:solidFill>
                <a:srgbClr val="002A56"/>
              </a:solidFill>
              <a:effectLst/>
              <a:uLnTx/>
              <a:uFillTx/>
            </a:endParaRPr>
          </a:p>
        </p:txBody>
      </p:sp>
      <p:sp>
        <p:nvSpPr>
          <p:cNvPr id="21531" name="文字方塊 84"/>
          <p:cNvSpPr txBox="1">
            <a:spLocks noChangeArrowheads="1"/>
          </p:cNvSpPr>
          <p:nvPr/>
        </p:nvSpPr>
        <p:spPr bwMode="auto">
          <a:xfrm>
            <a:off x="5113338" y="3659188"/>
            <a:ext cx="13477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志願序：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(</a:t>
            </a: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sym typeface="Wingdings" panose="05000000000000000000" pitchFamily="2" charset="2"/>
              </a:rPr>
              <a:t>二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)</a:t>
            </a:r>
            <a:endParaRPr kumimoji="0" lang="zh-TW" altLang="en-US" sz="1600" b="1" i="0" u="none" strike="noStrike" kern="1200" cap="none" spc="0" normalizeH="0" baseline="0" noProof="0">
              <a:ln>
                <a:noFill/>
              </a:ln>
              <a:solidFill>
                <a:srgbClr val="002A56"/>
              </a:solidFill>
              <a:effectLst/>
              <a:uLnTx/>
              <a:uFillTx/>
            </a:endParaRPr>
          </a:p>
        </p:txBody>
      </p:sp>
      <p:sp>
        <p:nvSpPr>
          <p:cNvPr id="21532" name="文字方塊 85"/>
          <p:cNvSpPr txBox="1">
            <a:spLocks noChangeArrowheads="1"/>
          </p:cNvSpPr>
          <p:nvPr/>
        </p:nvSpPr>
        <p:spPr bwMode="auto">
          <a:xfrm>
            <a:off x="5113338" y="4016375"/>
            <a:ext cx="13477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志願序：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(</a:t>
            </a: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sym typeface="Wingdings" panose="05000000000000000000" pitchFamily="2" charset="2"/>
              </a:rPr>
              <a:t>三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)</a:t>
            </a:r>
            <a:endParaRPr kumimoji="0" lang="zh-TW" altLang="en-US" sz="1600" b="1" i="0" u="none" strike="noStrike" kern="1200" cap="none" spc="0" normalizeH="0" baseline="0" noProof="0">
              <a:ln>
                <a:noFill/>
              </a:ln>
              <a:solidFill>
                <a:srgbClr val="002A56"/>
              </a:solidFill>
              <a:effectLst/>
              <a:uLnTx/>
              <a:uFillTx/>
            </a:endParaRPr>
          </a:p>
        </p:txBody>
      </p:sp>
      <p:sp>
        <p:nvSpPr>
          <p:cNvPr id="21533" name="文字方塊 86"/>
          <p:cNvSpPr txBox="1">
            <a:spLocks noChangeArrowheads="1"/>
          </p:cNvSpPr>
          <p:nvPr/>
        </p:nvSpPr>
        <p:spPr bwMode="auto">
          <a:xfrm>
            <a:off x="5113338" y="4373563"/>
            <a:ext cx="13477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志願序：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(</a:t>
            </a: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四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)</a:t>
            </a:r>
            <a:endParaRPr kumimoji="0" lang="zh-TW" altLang="en-US" sz="1600" b="1" i="0" u="none" strike="noStrike" kern="1200" cap="none" spc="0" normalizeH="0" baseline="0" noProof="0">
              <a:ln>
                <a:noFill/>
              </a:ln>
              <a:solidFill>
                <a:srgbClr val="002A56"/>
              </a:solidFill>
              <a:effectLst/>
              <a:uLnTx/>
              <a:uFillTx/>
            </a:endParaRPr>
          </a:p>
        </p:txBody>
      </p:sp>
      <p:cxnSp>
        <p:nvCxnSpPr>
          <p:cNvPr id="88" name="直線單箭頭接點 87"/>
          <p:cNvCxnSpPr/>
          <p:nvPr/>
        </p:nvCxnSpPr>
        <p:spPr bwMode="auto">
          <a:xfrm>
            <a:off x="4738688" y="3494088"/>
            <a:ext cx="35718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直線單箭頭接點 88"/>
          <p:cNvCxnSpPr/>
          <p:nvPr/>
        </p:nvCxnSpPr>
        <p:spPr bwMode="auto">
          <a:xfrm>
            <a:off x="4729163" y="3854450"/>
            <a:ext cx="35718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直線單箭頭接點 89"/>
          <p:cNvCxnSpPr/>
          <p:nvPr/>
        </p:nvCxnSpPr>
        <p:spPr bwMode="auto">
          <a:xfrm>
            <a:off x="4729163" y="4184650"/>
            <a:ext cx="35718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直線單箭頭接點 90"/>
          <p:cNvCxnSpPr/>
          <p:nvPr/>
        </p:nvCxnSpPr>
        <p:spPr bwMode="auto">
          <a:xfrm>
            <a:off x="4729163" y="4538663"/>
            <a:ext cx="35718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38" name="文字方塊 91"/>
          <p:cNvSpPr txBox="1">
            <a:spLocks noChangeArrowheads="1"/>
          </p:cNvSpPr>
          <p:nvPr/>
        </p:nvSpPr>
        <p:spPr bwMode="auto">
          <a:xfrm>
            <a:off x="6715462" y="4068763"/>
            <a:ext cx="20313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rPr>
              <a:t>第二學群</a:t>
            </a:r>
          </a:p>
        </p:txBody>
      </p:sp>
      <p:sp>
        <p:nvSpPr>
          <p:cNvPr id="93" name="矩形 92"/>
          <p:cNvSpPr/>
          <p:nvPr/>
        </p:nvSpPr>
        <p:spPr bwMode="auto">
          <a:xfrm>
            <a:off x="1755775" y="5003800"/>
            <a:ext cx="7000875" cy="15716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2A5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4" name="流程圖: 替代處理程序 93"/>
          <p:cNvSpPr/>
          <p:nvPr/>
        </p:nvSpPr>
        <p:spPr bwMode="auto">
          <a:xfrm>
            <a:off x="1928813" y="5429250"/>
            <a:ext cx="2643187" cy="357188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   大學 醫藥學系</a:t>
            </a:r>
            <a:r>
              <a:rPr kumimoji="0" lang="en-US" altLang="zh-TW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滿</a:t>
            </a:r>
            <a:r>
              <a:rPr kumimoji="0" lang="en-US" altLang="zh-TW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1200" cap="none" spc="0" normalizeH="0" baseline="0" noProof="0">
              <a:ln>
                <a:noFill/>
              </a:ln>
              <a:solidFill>
                <a:srgbClr val="002A5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5" name="流程圖: 替代處理程序 94"/>
          <p:cNvSpPr/>
          <p:nvPr/>
        </p:nvSpPr>
        <p:spPr bwMode="auto">
          <a:xfrm>
            <a:off x="1928813" y="5786438"/>
            <a:ext cx="2643187" cy="357187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   大學 獸醫學系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1200" cap="none" spc="0" normalizeH="0" baseline="0" noProof="0">
              <a:ln>
                <a:noFill/>
              </a:ln>
              <a:solidFill>
                <a:srgbClr val="002A5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6" name="流程圖: 替代處理程序 95"/>
          <p:cNvSpPr/>
          <p:nvPr/>
        </p:nvSpPr>
        <p:spPr bwMode="auto">
          <a:xfrm>
            <a:off x="1928813" y="6143625"/>
            <a:ext cx="2643187" cy="357188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   大學 護理學系</a:t>
            </a:r>
            <a:r>
              <a:rPr kumimoji="0" lang="en-US" altLang="zh-TW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滿</a:t>
            </a:r>
            <a:r>
              <a:rPr kumimoji="0" lang="en-US" altLang="zh-TW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7" name="流程圖: 替代處理程序 96"/>
          <p:cNvSpPr/>
          <p:nvPr/>
        </p:nvSpPr>
        <p:spPr bwMode="auto">
          <a:xfrm>
            <a:off x="1928813" y="5072063"/>
            <a:ext cx="2643187" cy="357187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   大學 生物學系</a:t>
            </a:r>
          </a:p>
        </p:txBody>
      </p:sp>
      <p:sp>
        <p:nvSpPr>
          <p:cNvPr id="21544" name="文字方塊 97"/>
          <p:cNvSpPr txBox="1">
            <a:spLocks noChangeArrowheads="1"/>
          </p:cNvSpPr>
          <p:nvPr/>
        </p:nvSpPr>
        <p:spPr bwMode="auto">
          <a:xfrm>
            <a:off x="5110163" y="5068888"/>
            <a:ext cx="13477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志願序：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(</a:t>
            </a: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一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)</a:t>
            </a:r>
            <a:endParaRPr kumimoji="0" lang="zh-TW" altLang="en-US" sz="1600" b="1" i="0" u="none" strike="noStrike" kern="1200" cap="none" spc="0" normalizeH="0" baseline="0" noProof="0">
              <a:ln>
                <a:noFill/>
              </a:ln>
              <a:solidFill>
                <a:srgbClr val="002A56"/>
              </a:solidFill>
              <a:effectLst/>
              <a:uLnTx/>
              <a:uFillTx/>
            </a:endParaRPr>
          </a:p>
        </p:txBody>
      </p:sp>
      <p:sp>
        <p:nvSpPr>
          <p:cNvPr id="21545" name="文字方塊 98"/>
          <p:cNvSpPr txBox="1">
            <a:spLocks noChangeArrowheads="1"/>
          </p:cNvSpPr>
          <p:nvPr/>
        </p:nvSpPr>
        <p:spPr bwMode="auto">
          <a:xfrm>
            <a:off x="5113338" y="5445125"/>
            <a:ext cx="13477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志願序：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(</a:t>
            </a: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sym typeface="Wingdings" panose="05000000000000000000" pitchFamily="2" charset="2"/>
              </a:rPr>
              <a:t>二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)</a:t>
            </a:r>
            <a:endParaRPr kumimoji="0" lang="zh-TW" altLang="en-US" sz="1600" b="1" i="0" u="none" strike="noStrike" kern="1200" cap="none" spc="0" normalizeH="0" baseline="0" noProof="0">
              <a:ln>
                <a:noFill/>
              </a:ln>
              <a:solidFill>
                <a:srgbClr val="002A56"/>
              </a:solidFill>
              <a:effectLst/>
              <a:uLnTx/>
              <a:uFillTx/>
            </a:endParaRPr>
          </a:p>
        </p:txBody>
      </p:sp>
      <p:sp>
        <p:nvSpPr>
          <p:cNvPr id="21546" name="文字方塊 99"/>
          <p:cNvSpPr txBox="1">
            <a:spLocks noChangeArrowheads="1"/>
          </p:cNvSpPr>
          <p:nvPr/>
        </p:nvSpPr>
        <p:spPr bwMode="auto">
          <a:xfrm>
            <a:off x="5113338" y="5802313"/>
            <a:ext cx="13477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志願序：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(</a:t>
            </a: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sym typeface="Wingdings" panose="05000000000000000000" pitchFamily="2" charset="2"/>
              </a:rPr>
              <a:t>三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)</a:t>
            </a:r>
            <a:endParaRPr kumimoji="0" lang="zh-TW" altLang="en-US" sz="1600" b="1" i="0" u="none" strike="noStrike" kern="1200" cap="none" spc="0" normalizeH="0" baseline="0" noProof="0">
              <a:ln>
                <a:noFill/>
              </a:ln>
              <a:solidFill>
                <a:srgbClr val="002A56"/>
              </a:solidFill>
              <a:effectLst/>
              <a:uLnTx/>
              <a:uFillTx/>
            </a:endParaRPr>
          </a:p>
        </p:txBody>
      </p:sp>
      <p:sp>
        <p:nvSpPr>
          <p:cNvPr id="21547" name="文字方塊 100"/>
          <p:cNvSpPr txBox="1">
            <a:spLocks noChangeArrowheads="1"/>
          </p:cNvSpPr>
          <p:nvPr/>
        </p:nvSpPr>
        <p:spPr bwMode="auto">
          <a:xfrm>
            <a:off x="5113338" y="6159500"/>
            <a:ext cx="13477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志願序：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(</a:t>
            </a:r>
            <a:r>
              <a:rPr kumimoji="0" lang="zh-TW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四</a:t>
            </a:r>
            <a:r>
              <a:rPr kumimoji="0" lang="en-US" altLang="zh-TW" sz="1600" b="1" i="0" u="none" strike="noStrike" kern="1200" cap="none" spc="0" normalizeH="0" baseline="0" noProof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</a:rPr>
              <a:t>)</a:t>
            </a:r>
            <a:endParaRPr kumimoji="0" lang="zh-TW" altLang="en-US" sz="1600" b="1" i="0" u="none" strike="noStrike" kern="1200" cap="none" spc="0" normalizeH="0" baseline="0" noProof="0">
              <a:ln>
                <a:noFill/>
              </a:ln>
              <a:solidFill>
                <a:srgbClr val="002A56"/>
              </a:solidFill>
              <a:effectLst/>
              <a:uLnTx/>
              <a:uFillTx/>
            </a:endParaRPr>
          </a:p>
        </p:txBody>
      </p:sp>
      <p:cxnSp>
        <p:nvCxnSpPr>
          <p:cNvPr id="102" name="直線單箭頭接點 101"/>
          <p:cNvCxnSpPr/>
          <p:nvPr/>
        </p:nvCxnSpPr>
        <p:spPr bwMode="auto">
          <a:xfrm>
            <a:off x="4738688" y="5280025"/>
            <a:ext cx="35718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直線單箭頭接點 102"/>
          <p:cNvCxnSpPr/>
          <p:nvPr/>
        </p:nvCxnSpPr>
        <p:spPr bwMode="auto">
          <a:xfrm>
            <a:off x="4729163" y="5640388"/>
            <a:ext cx="35718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直線單箭頭接點 117"/>
          <p:cNvCxnSpPr/>
          <p:nvPr/>
        </p:nvCxnSpPr>
        <p:spPr bwMode="auto">
          <a:xfrm>
            <a:off x="4729163" y="5970588"/>
            <a:ext cx="35718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直線單箭頭接點 118"/>
          <p:cNvCxnSpPr/>
          <p:nvPr/>
        </p:nvCxnSpPr>
        <p:spPr bwMode="auto">
          <a:xfrm>
            <a:off x="4729163" y="6324600"/>
            <a:ext cx="35718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52" name="文字方塊 119"/>
          <p:cNvSpPr txBox="1">
            <a:spLocks noChangeArrowheads="1"/>
          </p:cNvSpPr>
          <p:nvPr/>
        </p:nvSpPr>
        <p:spPr bwMode="auto">
          <a:xfrm>
            <a:off x="6715462" y="5854700"/>
            <a:ext cx="2031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rPr>
              <a:t>第三學群</a:t>
            </a:r>
          </a:p>
        </p:txBody>
      </p:sp>
      <p:sp>
        <p:nvSpPr>
          <p:cNvPr id="121" name="向右箭號圖說文字 120"/>
          <p:cNvSpPr/>
          <p:nvPr/>
        </p:nvSpPr>
        <p:spPr bwMode="auto">
          <a:xfrm>
            <a:off x="268288" y="3795713"/>
            <a:ext cx="1428750" cy="561975"/>
          </a:xfrm>
          <a:prstGeom prst="rightArrowCallout">
            <a:avLst>
              <a:gd name="adj1" fmla="val 25000"/>
              <a:gd name="adj2" fmla="val 21816"/>
              <a:gd name="adj3" fmla="val 56840"/>
              <a:gd name="adj4" fmla="val 649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A5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乙</a:t>
            </a:r>
          </a:p>
        </p:txBody>
      </p:sp>
      <p:sp>
        <p:nvSpPr>
          <p:cNvPr id="122" name="向右箭號圖說文字 121"/>
          <p:cNvSpPr/>
          <p:nvPr/>
        </p:nvSpPr>
        <p:spPr bwMode="auto">
          <a:xfrm>
            <a:off x="285750" y="5643563"/>
            <a:ext cx="1428750" cy="571500"/>
          </a:xfrm>
          <a:prstGeom prst="rightArrowCallout">
            <a:avLst>
              <a:gd name="adj1" fmla="val 25000"/>
              <a:gd name="adj2" fmla="val 21816"/>
              <a:gd name="adj3" fmla="val 56840"/>
              <a:gd name="adj4" fmla="val 649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b="1" dirty="0">
                <a:solidFill>
                  <a:srgbClr val="002A5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丙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A5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9" name="圓角矩形圖說文字 68"/>
          <p:cNvSpPr/>
          <p:nvPr/>
        </p:nvSpPr>
        <p:spPr bwMode="auto">
          <a:xfrm>
            <a:off x="7000875" y="3929063"/>
            <a:ext cx="714375" cy="428625"/>
          </a:xfrm>
          <a:prstGeom prst="wedgeRoundRectCallout">
            <a:avLst>
              <a:gd name="adj1" fmla="val -130924"/>
              <a:gd name="adj2" fmla="val 8594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錄取</a:t>
            </a:r>
          </a:p>
        </p:txBody>
      </p:sp>
      <p:sp>
        <p:nvSpPr>
          <p:cNvPr id="70" name="圓角矩形圖說文字 69"/>
          <p:cNvSpPr/>
          <p:nvPr/>
        </p:nvSpPr>
        <p:spPr bwMode="auto">
          <a:xfrm>
            <a:off x="6929438" y="5286375"/>
            <a:ext cx="785812" cy="428625"/>
          </a:xfrm>
          <a:prstGeom prst="wedgeRoundRectCallout">
            <a:avLst>
              <a:gd name="adj1" fmla="val -130924"/>
              <a:gd name="adj2" fmla="val 8594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錄取</a:t>
            </a:r>
          </a:p>
        </p:txBody>
      </p:sp>
      <p:sp>
        <p:nvSpPr>
          <p:cNvPr id="2" name="乘號 1"/>
          <p:cNvSpPr/>
          <p:nvPr/>
        </p:nvSpPr>
        <p:spPr bwMode="auto">
          <a:xfrm>
            <a:off x="4239102" y="3683763"/>
            <a:ext cx="274320" cy="266573"/>
          </a:xfrm>
          <a:prstGeom prst="mathMultiply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8" name="乘號 57"/>
          <p:cNvSpPr/>
          <p:nvPr/>
        </p:nvSpPr>
        <p:spPr bwMode="auto">
          <a:xfrm>
            <a:off x="4239102" y="5117370"/>
            <a:ext cx="274320" cy="266573"/>
          </a:xfrm>
          <a:prstGeom prst="mathMultiply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45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82" grpId="0" animBg="1"/>
      <p:bldP spid="95" grpId="0" animBg="1"/>
      <p:bldP spid="97" grpId="0" animBg="1"/>
      <p:bldP spid="69" grpId="0" animBg="1"/>
      <p:bldP spid="70" grpId="0" animBg="1"/>
      <p:bldP spid="2" grpId="0" animBg="1"/>
      <p:bldP spid="5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77171B-5E2F-4BD2-BCAD-81203A966740}" type="slidenum">
              <a:rPr kumimoji="1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dirty="0">
                <a:latin typeface="華康粗黑體" pitchFamily="49" charset="-120"/>
                <a:ea typeface="華康粗黑體" pitchFamily="49" charset="-120"/>
              </a:rPr>
              <a:t>錄取生限制 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31242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TW" dirty="0">
                <a:latin typeface="華康仿宋體W6" pitchFamily="49" charset="-120"/>
                <a:ea typeface="華康仿宋體W6" pitchFamily="49" charset="-120"/>
              </a:rPr>
              <a:t>1.</a:t>
            </a:r>
            <a:r>
              <a:rPr lang="zh-TW" altLang="en-US" b="1" dirty="0">
                <a:solidFill>
                  <a:srgbClr val="FF0000"/>
                </a:solidFill>
                <a:latin typeface="華康仿宋體W6" pitchFamily="49" charset="-120"/>
                <a:ea typeface="華康仿宋體W6" pitchFamily="49" charset="-120"/>
              </a:rPr>
              <a:t>錄取生</a:t>
            </a:r>
            <a:r>
              <a:rPr lang="zh-TW" altLang="en-US" dirty="0">
                <a:latin typeface="華康仿宋體W6" pitchFamily="49" charset="-120"/>
                <a:ea typeface="華康仿宋體W6" pitchFamily="49" charset="-120"/>
              </a:rPr>
              <a:t>不得報名該學年度個人申請管道，亦不得參加該學年度科技校院日間部四年制申請入學第一階段篩選。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TW" dirty="0">
                <a:latin typeface="華康仿宋體W6" pitchFamily="49" charset="-120"/>
                <a:ea typeface="華康仿宋體W6" pitchFamily="49" charset="-120"/>
              </a:rPr>
              <a:t>2.</a:t>
            </a:r>
            <a:r>
              <a:rPr lang="zh-TW" altLang="en-US" b="1" dirty="0">
                <a:latin typeface="華康仿宋體W6" pitchFamily="49" charset="-120"/>
                <a:ea typeface="華康仿宋體W6" pitchFamily="49" charset="-120"/>
              </a:rPr>
              <a:t>未於規定期限內放棄錄取資格者</a:t>
            </a:r>
            <a:r>
              <a:rPr lang="zh-TW" altLang="en-US" dirty="0">
                <a:latin typeface="華康仿宋體W6" pitchFamily="49" charset="-120"/>
                <a:ea typeface="華康仿宋體W6" pitchFamily="49" charset="-120"/>
              </a:rPr>
              <a:t>，不得報名該學年度大學考試入學招生。 </a:t>
            </a:r>
          </a:p>
        </p:txBody>
      </p:sp>
    </p:spTree>
    <p:extLst>
      <p:ext uri="{BB962C8B-B14F-4D97-AF65-F5344CB8AC3E}">
        <p14:creationId xmlns:p14="http://schemas.microsoft.com/office/powerpoint/2010/main" val="2079519117"/>
      </p:ext>
    </p:extLst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4"/>
          <p:cNvSpPr txBox="1">
            <a:spLocks/>
          </p:cNvSpPr>
          <p:nvPr/>
        </p:nvSpPr>
        <p:spPr bwMode="gray"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讀書方法分享</a:t>
            </a:r>
          </a:p>
        </p:txBody>
      </p:sp>
      <p:sp>
        <p:nvSpPr>
          <p:cNvPr id="13" name="文字版面配置區 5"/>
          <p:cNvSpPr txBox="1">
            <a:spLocks/>
          </p:cNvSpPr>
          <p:nvPr/>
        </p:nvSpPr>
        <p:spPr bwMode="gray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None/>
              <a:defRPr sz="2000" b="1">
                <a:solidFill>
                  <a:schemeClr val="hlink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16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E815B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2000" b="1" i="0" u="none" strike="noStrike" kern="0" cap="none" spc="0" normalizeH="0" baseline="0" noProof="0">
                <a:ln>
                  <a:noFill/>
                </a:ln>
                <a:solidFill>
                  <a:srgbClr val="6E815B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高三上榜生學長姐 主講</a:t>
            </a:r>
            <a:endParaRPr kumimoji="0" lang="zh-TW" altLang="en-US" sz="2000" b="1" i="0" u="none" strike="noStrike" kern="0" cap="none" spc="0" normalizeH="0" baseline="0" noProof="0" dirty="0">
              <a:ln>
                <a:noFill/>
              </a:ln>
              <a:solidFill>
                <a:srgbClr val="6E815B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526203"/>
      </p:ext>
    </p:extLst>
  </p:cSld>
  <p:clrMapOvr>
    <a:masterClrMapping/>
  </p:clrMapOvr>
  <p:transition spd="slow"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685800" y="-26504"/>
            <a:ext cx="7772400" cy="1399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和平粗仿宋" panose="02010601000101010101" pitchFamily="1" charset="-120"/>
                <a:cs typeface="+mj-cs"/>
              </a:rPr>
              <a:t>重要事項提醒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36" t="5522" r="-1" b="10745"/>
          <a:stretch/>
        </p:blipFill>
        <p:spPr>
          <a:xfrm rot="16200000">
            <a:off x="5002915" y="682699"/>
            <a:ext cx="3423384" cy="485878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30000" y="1400400"/>
            <a:ext cx="33423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002060"/>
                </a:solidFill>
                <a:ea typeface="和平粗仿宋" panose="02010601000101010101" pitchFamily="1" charset="-120"/>
              </a:rPr>
              <a:t>確定未來方向後請</a:t>
            </a:r>
            <a:r>
              <a:rPr lang="zh-TW" altLang="en-US" sz="2800" dirty="0">
                <a:solidFill>
                  <a:srgbClr val="C00000"/>
                </a:solidFill>
                <a:ea typeface="和平粗仿宋" panose="02010601000101010101" pitchFamily="1" charset="-120"/>
              </a:rPr>
              <a:t>務必做足功課</a:t>
            </a:r>
            <a:r>
              <a:rPr lang="zh-TW" altLang="en-US" sz="2800" dirty="0">
                <a:solidFill>
                  <a:srgbClr val="002060"/>
                </a:solidFill>
                <a:ea typeface="和平粗仿宋" panose="02010601000101010101" pitchFamily="1" charset="-120"/>
              </a:rPr>
              <a:t>，為撕榜前的最後一哩路努力。</a:t>
            </a:r>
            <a:endParaRPr lang="en-US" altLang="zh-TW" sz="2800" dirty="0">
              <a:solidFill>
                <a:srgbClr val="002060"/>
              </a:solidFill>
              <a:ea typeface="和平粗仿宋" panose="02010601000101010101" pitchFamily="1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" t="4776" r="2388" b="4080"/>
          <a:stretch/>
        </p:blipFill>
        <p:spPr>
          <a:xfrm>
            <a:off x="685801" y="3337018"/>
            <a:ext cx="4827896" cy="352098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657651" y="4870821"/>
            <a:ext cx="334239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002060"/>
                </a:solidFill>
                <a:ea typeface="和平粗仿宋" panose="02010601000101010101" pitchFamily="1" charset="-120"/>
              </a:rPr>
              <a:t>學長姐與老師一致推薦！高三時請記得購買</a:t>
            </a:r>
            <a:r>
              <a:rPr lang="zh-TW" altLang="en-US" sz="2800" dirty="0">
                <a:solidFill>
                  <a:srgbClr val="C00000"/>
                </a:solidFill>
                <a:ea typeface="和平粗仿宋" panose="02010601000101010101" pitchFamily="1" charset="-120"/>
              </a:rPr>
              <a:t>「推甄申請關鍵報告」</a:t>
            </a:r>
            <a:r>
              <a:rPr lang="zh-TW" altLang="en-US" sz="2800" dirty="0">
                <a:solidFill>
                  <a:srgbClr val="002060"/>
                </a:solidFill>
                <a:ea typeface="和平粗仿宋" panose="02010601000101010101" pitchFamily="1" charset="-120"/>
              </a:rPr>
              <a:t>。</a:t>
            </a:r>
            <a:endParaRPr lang="en-US" altLang="zh-TW" sz="2800" dirty="0">
              <a:solidFill>
                <a:srgbClr val="002060"/>
              </a:solidFill>
              <a:ea typeface="和平粗仿宋" panose="02010601000101010101" pitchFamily="1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400800" y="4293305"/>
            <a:ext cx="27432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rgbClr val="002060"/>
                </a:solidFill>
                <a:latin typeface="細明體_HKSCS-ExtB" panose="02020500000000000000" pitchFamily="18" charset="-120"/>
                <a:ea typeface="和平粗仿宋" panose="02010601000101010101" pitchFamily="1" charset="-120"/>
              </a:rPr>
              <a:t>＊表格設計：王明玲老師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4879554" y="2006623"/>
            <a:ext cx="538609" cy="1105468"/>
          </a:xfrm>
          <a:prstGeom prst="rect">
            <a:avLst/>
          </a:prstGeom>
          <a:solidFill>
            <a:srgbClr val="FFFF66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sz="2300" dirty="0">
                <a:solidFill>
                  <a:srgbClr val="002060"/>
                </a:solidFill>
                <a:ea typeface="和平粗仿宋" panose="02010601000101010101" pitchFamily="1" charset="-120"/>
              </a:rPr>
              <a:t>系名稱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5689057" y="2006623"/>
            <a:ext cx="892552" cy="2021344"/>
          </a:xfrm>
          <a:prstGeom prst="rect">
            <a:avLst/>
          </a:prstGeom>
          <a:solidFill>
            <a:srgbClr val="FFFF66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TW" sz="2300" dirty="0">
                <a:solidFill>
                  <a:srgbClr val="002060"/>
                </a:solidFill>
                <a:ea typeface="和平粗仿宋" panose="02010601000101010101" pitchFamily="1" charset="-120"/>
              </a:rPr>
              <a:t>105</a:t>
            </a:r>
            <a:r>
              <a:rPr lang="zh-TW" altLang="en-US" sz="2300" dirty="0">
                <a:solidFill>
                  <a:srgbClr val="002060"/>
                </a:solidFill>
                <a:ea typeface="和平粗仿宋" panose="02010601000101010101" pitchFamily="1" charset="-120"/>
              </a:rPr>
              <a:t>校排與</a:t>
            </a:r>
            <a:br>
              <a:rPr lang="en-US" altLang="zh-TW" sz="2300" dirty="0">
                <a:solidFill>
                  <a:srgbClr val="002060"/>
                </a:solidFill>
                <a:ea typeface="和平粗仿宋" panose="02010601000101010101" pitchFamily="1" charset="-120"/>
              </a:rPr>
            </a:br>
            <a:r>
              <a:rPr lang="zh-TW" altLang="en-US" sz="2300" dirty="0">
                <a:solidFill>
                  <a:srgbClr val="002060"/>
                </a:solidFill>
                <a:ea typeface="和平粗仿宋" panose="02010601000101010101" pitchFamily="1" charset="-120"/>
              </a:rPr>
              <a:t>篩選項目成績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6677145" y="2006623"/>
            <a:ext cx="892552" cy="2021344"/>
          </a:xfrm>
          <a:prstGeom prst="rect">
            <a:avLst/>
          </a:prstGeom>
          <a:solidFill>
            <a:srgbClr val="FFFF66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TW" sz="2300" dirty="0">
                <a:solidFill>
                  <a:srgbClr val="002060"/>
                </a:solidFill>
                <a:ea typeface="和平粗仿宋" panose="02010601000101010101" pitchFamily="1" charset="-120"/>
              </a:rPr>
              <a:t>104</a:t>
            </a:r>
            <a:r>
              <a:rPr lang="zh-TW" altLang="en-US" sz="2300" dirty="0">
                <a:solidFill>
                  <a:srgbClr val="002060"/>
                </a:solidFill>
                <a:ea typeface="和平粗仿宋" panose="02010601000101010101" pitchFamily="1" charset="-120"/>
              </a:rPr>
              <a:t>校排與</a:t>
            </a:r>
            <a:br>
              <a:rPr lang="en-US" altLang="zh-TW" sz="2300" dirty="0">
                <a:solidFill>
                  <a:srgbClr val="002060"/>
                </a:solidFill>
                <a:ea typeface="和平粗仿宋" panose="02010601000101010101" pitchFamily="1" charset="-120"/>
              </a:rPr>
            </a:br>
            <a:r>
              <a:rPr lang="zh-TW" altLang="en-US" sz="2300" dirty="0">
                <a:solidFill>
                  <a:srgbClr val="002060"/>
                </a:solidFill>
                <a:ea typeface="和平粗仿宋" panose="02010601000101010101" pitchFamily="1" charset="-120"/>
              </a:rPr>
              <a:t>篩選項目成績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7665233" y="2006623"/>
            <a:ext cx="892552" cy="2021344"/>
          </a:xfrm>
          <a:prstGeom prst="rect">
            <a:avLst/>
          </a:prstGeom>
          <a:solidFill>
            <a:srgbClr val="FFFF66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TW" sz="2300" dirty="0">
                <a:solidFill>
                  <a:srgbClr val="002060"/>
                </a:solidFill>
                <a:ea typeface="和平粗仿宋" panose="02010601000101010101" pitchFamily="1" charset="-120"/>
              </a:rPr>
              <a:t>103</a:t>
            </a:r>
            <a:r>
              <a:rPr lang="zh-TW" altLang="en-US" sz="2300" dirty="0">
                <a:solidFill>
                  <a:srgbClr val="002060"/>
                </a:solidFill>
                <a:ea typeface="和平粗仿宋" panose="02010601000101010101" pitchFamily="1" charset="-120"/>
              </a:rPr>
              <a:t>校排與</a:t>
            </a:r>
            <a:br>
              <a:rPr lang="en-US" altLang="zh-TW" sz="2300" dirty="0">
                <a:solidFill>
                  <a:srgbClr val="002060"/>
                </a:solidFill>
                <a:ea typeface="和平粗仿宋" panose="02010601000101010101" pitchFamily="1" charset="-120"/>
              </a:rPr>
            </a:br>
            <a:r>
              <a:rPr lang="zh-TW" altLang="en-US" sz="2300" dirty="0">
                <a:solidFill>
                  <a:srgbClr val="002060"/>
                </a:solidFill>
                <a:ea typeface="和平粗仿宋" panose="02010601000101010101" pitchFamily="1" charset="-120"/>
              </a:rPr>
              <a:t>篩選項目成績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8622370" y="2006623"/>
            <a:ext cx="538609" cy="1333072"/>
          </a:xfrm>
          <a:prstGeom prst="rect">
            <a:avLst/>
          </a:prstGeom>
          <a:solidFill>
            <a:srgbClr val="FFFF66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TW" sz="2300" dirty="0">
                <a:solidFill>
                  <a:srgbClr val="002060"/>
                </a:solidFill>
                <a:ea typeface="和平粗仿宋" panose="02010601000101010101" pitchFamily="1" charset="-120"/>
              </a:rPr>
              <a:t>102</a:t>
            </a:r>
            <a:r>
              <a:rPr lang="zh-TW" altLang="en-US" sz="2300" dirty="0">
                <a:solidFill>
                  <a:srgbClr val="002060"/>
                </a:solidFill>
                <a:ea typeface="和平粗仿宋" panose="02010601000101010101" pitchFamily="1" charset="-120"/>
              </a:rPr>
              <a:t>校排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4879554" y="1393880"/>
            <a:ext cx="2306471" cy="446276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zh-TW" altLang="en-US" sz="2300" dirty="0">
                <a:solidFill>
                  <a:srgbClr val="002060"/>
                </a:solidFill>
                <a:ea typeface="和平粗仿宋" panose="02010601000101010101" pitchFamily="1" charset="-120"/>
              </a:rPr>
              <a:t>校名（一校一張）</a:t>
            </a:r>
          </a:p>
        </p:txBody>
      </p:sp>
    </p:spTree>
    <p:extLst>
      <p:ext uri="{BB962C8B-B14F-4D97-AF65-F5344CB8AC3E}">
        <p14:creationId xmlns:p14="http://schemas.microsoft.com/office/powerpoint/2010/main" val="969925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C00000"/>
                </a:solidFill>
                <a:ea typeface="和平粗仿宋" panose="02010601000101010101" pitchFamily="1" charset="-120"/>
              </a:rPr>
              <a:t>Thanks for your attention.</a:t>
            </a:r>
            <a:endParaRPr lang="zh-TW" altLang="en-US" b="1" dirty="0">
              <a:solidFill>
                <a:srgbClr val="C00000"/>
              </a:solidFill>
              <a:ea typeface="和平粗仿宋" panose="02010601000101010101" pitchFamily="1" charset="-120"/>
            </a:endParaRPr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>
                <a:ea typeface="和平粗仿宋" panose="02010601000101010101" pitchFamily="1" charset="-120"/>
              </a:rPr>
              <a:t>有任何問題歡迎向師長、學長姐提出討論。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5514421" y="5257800"/>
            <a:ext cx="29437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  <a:ea typeface="和平粗仿宋" panose="02010601000101010101" pitchFamily="1" charset="-120"/>
              </a:rPr>
              <a:t>投影片版權</a:t>
            </a:r>
            <a:br>
              <a:rPr lang="en-US" altLang="zh-TW" sz="2000" dirty="0">
                <a:ea typeface="和平粗仿宋" panose="02010601000101010101" pitchFamily="1" charset="-120"/>
              </a:rPr>
            </a:br>
            <a:r>
              <a:rPr lang="zh-TW" altLang="en-US" sz="2000" dirty="0">
                <a:solidFill>
                  <a:srgbClr val="0070C0"/>
                </a:solidFill>
                <a:ea typeface="和平粗仿宋" panose="02010601000101010101" pitchFamily="1" charset="-120"/>
              </a:rPr>
              <a:t>大綱構思：</a:t>
            </a:r>
            <a:r>
              <a:rPr lang="en-US" altLang="zh-TW" sz="2000" dirty="0">
                <a:ea typeface="和平粗仿宋" panose="02010601000101010101" pitchFamily="1" charset="-120"/>
              </a:rPr>
              <a:t>303</a:t>
            </a:r>
            <a:r>
              <a:rPr lang="zh-TW" altLang="en-US" sz="2000" dirty="0">
                <a:ea typeface="和平粗仿宋" panose="02010601000101010101" pitchFamily="1" charset="-120"/>
              </a:rPr>
              <a:t>全體同學</a:t>
            </a:r>
            <a:br>
              <a:rPr lang="en-US" altLang="zh-TW" sz="2000" dirty="0">
                <a:ea typeface="和平粗仿宋" panose="02010601000101010101" pitchFamily="1" charset="-120"/>
              </a:rPr>
            </a:br>
            <a:r>
              <a:rPr lang="zh-TW" altLang="en-US" sz="2000" dirty="0">
                <a:solidFill>
                  <a:srgbClr val="0070C0"/>
                </a:solidFill>
                <a:ea typeface="和平粗仿宋" panose="02010601000101010101" pitchFamily="1" charset="-120"/>
              </a:rPr>
              <a:t>彙整製作：</a:t>
            </a:r>
            <a:r>
              <a:rPr lang="en-US" altLang="zh-TW" sz="2000" dirty="0">
                <a:ea typeface="和平粗仿宋" panose="02010601000101010101" pitchFamily="1" charset="-120"/>
              </a:rPr>
              <a:t>303</a:t>
            </a:r>
            <a:r>
              <a:rPr lang="zh-TW" altLang="en-US" sz="2000" dirty="0">
                <a:ea typeface="和平粗仿宋" panose="02010601000101010101" pitchFamily="1" charset="-120"/>
              </a:rPr>
              <a:t>吳思緯</a:t>
            </a:r>
            <a:br>
              <a:rPr lang="en-US" altLang="zh-TW" sz="2000" dirty="0">
                <a:ea typeface="和平粗仿宋" panose="02010601000101010101" pitchFamily="1" charset="-120"/>
              </a:rPr>
            </a:br>
            <a:r>
              <a:rPr lang="zh-TW" altLang="en-US" sz="2000" dirty="0">
                <a:solidFill>
                  <a:srgbClr val="0070C0"/>
                </a:solidFill>
                <a:ea typeface="和平粗仿宋" panose="02010601000101010101" pitchFamily="1" charset="-120"/>
              </a:rPr>
              <a:t>繁星制度：</a:t>
            </a:r>
            <a:r>
              <a:rPr lang="zh-TW" altLang="en-US" sz="2000" dirty="0">
                <a:ea typeface="和平粗仿宋" panose="02010601000101010101" pitchFamily="1" charset="-120"/>
              </a:rPr>
              <a:t>輔導室團隊</a:t>
            </a:r>
          </a:p>
        </p:txBody>
      </p:sp>
    </p:spTree>
    <p:extLst>
      <p:ext uri="{BB962C8B-B14F-4D97-AF65-F5344CB8AC3E}">
        <p14:creationId xmlns:p14="http://schemas.microsoft.com/office/powerpoint/2010/main" val="2073580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685800" y="0"/>
            <a:ext cx="7772400" cy="1399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>
                <a:ea typeface="和平粗仿宋" panose="02010601000101010101" pitchFamily="1" charset="-120"/>
              </a:rPr>
              <a:t>時間分配</a:t>
            </a:r>
          </a:p>
        </p:txBody>
      </p:sp>
      <p:sp>
        <p:nvSpPr>
          <p:cNvPr id="11" name="矩形 10"/>
          <p:cNvSpPr/>
          <p:nvPr/>
        </p:nvSpPr>
        <p:spPr>
          <a:xfrm>
            <a:off x="630000" y="1400400"/>
            <a:ext cx="33423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C00000"/>
                </a:solidFill>
                <a:ea typeface="和平粗仿宋" panose="02010601000101010101" pitchFamily="1" charset="-120"/>
              </a:rPr>
              <a:t>記考試本子</a:t>
            </a:r>
            <a:endParaRPr lang="en-US" altLang="zh-TW" sz="2800" dirty="0">
              <a:ea typeface="和平粗仿宋" panose="02010601000101010101" pitchFamily="1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30001" y="2456105"/>
            <a:ext cx="40648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C00000"/>
                </a:solidFill>
                <a:ea typeface="和平粗仿宋" panose="02010601000101010101" pitchFamily="1" charset="-120"/>
              </a:rPr>
              <a:t>社團：興趣是把雙面刃</a:t>
            </a:r>
            <a:endParaRPr lang="en-US" altLang="zh-TW" sz="2800" dirty="0">
              <a:ea typeface="和平粗仿宋" panose="02010601000101010101" pitchFamily="1" charset="-12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25200" y="1934843"/>
            <a:ext cx="3345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2800" dirty="0">
                <a:ea typeface="和平粗仿宋" panose="02010601000101010101" pitchFamily="1" charset="-120"/>
              </a:rPr>
              <a:t>紀錄該週考試時間</a:t>
            </a:r>
            <a:endParaRPr lang="zh-TW" altLang="en-US" sz="2800" dirty="0"/>
          </a:p>
        </p:txBody>
      </p:sp>
      <p:sp>
        <p:nvSpPr>
          <p:cNvPr id="30" name="矩形 29"/>
          <p:cNvSpPr/>
          <p:nvPr/>
        </p:nvSpPr>
        <p:spPr>
          <a:xfrm>
            <a:off x="4382140" y="1934843"/>
            <a:ext cx="19094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2800" dirty="0">
                <a:ea typeface="和平粗仿宋" panose="02010601000101010101" pitchFamily="1" charset="-120"/>
              </a:rPr>
              <a:t>待辦事項</a:t>
            </a:r>
          </a:p>
        </p:txBody>
      </p:sp>
      <p:sp>
        <p:nvSpPr>
          <p:cNvPr id="31" name="矩形 30"/>
          <p:cNvSpPr/>
          <p:nvPr/>
        </p:nvSpPr>
        <p:spPr>
          <a:xfrm>
            <a:off x="6402789" y="1932885"/>
            <a:ext cx="2627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2800" dirty="0">
                <a:ea typeface="和平粗仿宋" panose="02010601000101010101" pitchFamily="1" charset="-120"/>
              </a:rPr>
              <a:t>週末讀書規畫</a:t>
            </a:r>
          </a:p>
        </p:txBody>
      </p:sp>
      <p:sp>
        <p:nvSpPr>
          <p:cNvPr id="32" name="矩形 31"/>
          <p:cNvSpPr/>
          <p:nvPr/>
        </p:nvSpPr>
        <p:spPr>
          <a:xfrm>
            <a:off x="925200" y="2988590"/>
            <a:ext cx="7295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2800" dirty="0">
                <a:ea typeface="和平粗仿宋" panose="02010601000101010101" pitchFamily="1" charset="-120"/>
              </a:rPr>
              <a:t>懂得妥善安排，社團將會豐富你的高中生活</a:t>
            </a:r>
            <a:endParaRPr lang="zh-TW" altLang="en-US" sz="2800" dirty="0"/>
          </a:p>
        </p:txBody>
      </p:sp>
      <p:sp>
        <p:nvSpPr>
          <p:cNvPr id="33" name="矩形 32"/>
          <p:cNvSpPr/>
          <p:nvPr/>
        </p:nvSpPr>
        <p:spPr>
          <a:xfrm>
            <a:off x="930219" y="4053560"/>
            <a:ext cx="8013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2800" dirty="0">
                <a:ea typeface="和平粗仿宋" panose="02010601000101010101" pitchFamily="1" charset="-120"/>
              </a:rPr>
              <a:t>擔任幹部經驗分享：金錢也買不到的經驗與回憶</a:t>
            </a:r>
            <a:endParaRPr lang="zh-TW" altLang="en-US" sz="2800" dirty="0"/>
          </a:p>
        </p:txBody>
      </p:sp>
      <p:sp>
        <p:nvSpPr>
          <p:cNvPr id="34" name="矩形 33"/>
          <p:cNvSpPr/>
          <p:nvPr/>
        </p:nvSpPr>
        <p:spPr>
          <a:xfrm>
            <a:off x="925200" y="3521075"/>
            <a:ext cx="765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2800" dirty="0">
                <a:ea typeface="和平粗仿宋" panose="02010601000101010101" pitchFamily="1" charset="-120"/>
              </a:rPr>
              <a:t>掌握時間分配：</a:t>
            </a:r>
            <a:r>
              <a:rPr lang="zh-TW" altLang="en-US" sz="2800" dirty="0">
                <a:solidFill>
                  <a:srgbClr val="FF0000"/>
                </a:solidFill>
                <a:ea typeface="和平粗仿宋" panose="02010601000101010101" pitchFamily="1" charset="-120"/>
              </a:rPr>
              <a:t>注意！活動太多可能影響課業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cdn2.iconfinder.com/data/icons/watches/154/rome-clocks-5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932" y="4601057"/>
            <a:ext cx="2137388" cy="213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群組 6"/>
          <p:cNvGrpSpPr/>
          <p:nvPr/>
        </p:nvGrpSpPr>
        <p:grpSpPr>
          <a:xfrm>
            <a:off x="2082178" y="4601057"/>
            <a:ext cx="3704473" cy="2219033"/>
            <a:chOff x="1910686" y="4601057"/>
            <a:chExt cx="3753134" cy="2201095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0686" y="4601057"/>
              <a:ext cx="3753134" cy="2176818"/>
            </a:xfrm>
            <a:prstGeom prst="rect">
              <a:avLst/>
            </a:prstGeom>
          </p:spPr>
        </p:pic>
        <p:sp>
          <p:nvSpPr>
            <p:cNvPr id="6" name="文字方塊 5"/>
            <p:cNvSpPr txBox="1"/>
            <p:nvPr/>
          </p:nvSpPr>
          <p:spPr>
            <a:xfrm>
              <a:off x="3534769" y="6432820"/>
              <a:ext cx="21290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b="1" dirty="0">
                  <a:solidFill>
                    <a:srgbClr val="0070C0"/>
                  </a:solidFill>
                  <a:ea typeface="和平粗仿宋" panose="02010601000101010101" pitchFamily="1" charset="-120"/>
                </a:rPr>
                <a:t>MUJI 2017 Calendar</a:t>
              </a:r>
              <a:endParaRPr lang="zh-TW" altLang="en-US" b="1" dirty="0">
                <a:solidFill>
                  <a:srgbClr val="0070C0"/>
                </a:solidFill>
                <a:ea typeface="和平粗仿宋" panose="02010601000101010101" pitchFamily="1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2417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685800" y="0"/>
            <a:ext cx="7772400" cy="1399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>
                <a:ea typeface="和平粗仿宋" panose="02010601000101010101" pitchFamily="1" charset="-120"/>
              </a:rPr>
              <a:t>時間分配</a:t>
            </a:r>
          </a:p>
        </p:txBody>
      </p:sp>
      <p:sp>
        <p:nvSpPr>
          <p:cNvPr id="11" name="矩形 10"/>
          <p:cNvSpPr/>
          <p:nvPr/>
        </p:nvSpPr>
        <p:spPr>
          <a:xfrm>
            <a:off x="630000" y="1399808"/>
            <a:ext cx="4661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C00000"/>
                </a:solidFill>
                <a:ea typeface="和平粗仿宋" panose="02010601000101010101" pitchFamily="1" charset="-120"/>
              </a:rPr>
              <a:t>補習</a:t>
            </a:r>
            <a:r>
              <a:rPr lang="en-US" altLang="zh-TW" sz="2800" dirty="0">
                <a:solidFill>
                  <a:srgbClr val="C00000"/>
                </a:solidFill>
                <a:ea typeface="和平粗仿宋" panose="02010601000101010101" pitchFamily="1" charset="-120"/>
              </a:rPr>
              <a:t>(a double-edged sword)</a:t>
            </a:r>
            <a:endParaRPr lang="en-US" altLang="zh-TW" sz="2800" dirty="0">
              <a:ea typeface="和平粗仿宋" panose="02010601000101010101" pitchFamily="1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0000" y="1875418"/>
            <a:ext cx="1600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0070C0"/>
                </a:solidFill>
                <a:ea typeface="和平粗仿宋" panose="02010601000101010101" pitchFamily="1" charset="-120"/>
              </a:rPr>
              <a:t>(1)</a:t>
            </a:r>
            <a:r>
              <a:rPr lang="zh-TW" altLang="en-US" sz="2800" dirty="0">
                <a:solidFill>
                  <a:srgbClr val="0070C0"/>
                </a:solidFill>
                <a:ea typeface="和平粗仿宋" panose="02010601000101010101" pitchFamily="1" charset="-120"/>
              </a:rPr>
              <a:t>優點：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63170" y="2355639"/>
            <a:ext cx="2986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2800" dirty="0">
                <a:ea typeface="和平粗仿宋" panose="02010601000101010101" pitchFamily="1" charset="-120"/>
              </a:rPr>
              <a:t>完整的重點整理</a:t>
            </a:r>
            <a:endParaRPr lang="zh-TW" altLang="en-US" sz="2800" dirty="0"/>
          </a:p>
        </p:txBody>
      </p:sp>
      <p:sp>
        <p:nvSpPr>
          <p:cNvPr id="14" name="矩形 13"/>
          <p:cNvSpPr/>
          <p:nvPr/>
        </p:nvSpPr>
        <p:spPr>
          <a:xfrm>
            <a:off x="4382394" y="2355639"/>
            <a:ext cx="2268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2800" dirty="0">
                <a:ea typeface="和平粗仿宋" panose="02010601000101010101" pitchFamily="1" charset="-120"/>
              </a:rPr>
              <a:t>練習題目多</a:t>
            </a:r>
            <a:endParaRPr lang="zh-TW" altLang="en-US" sz="2800" dirty="0"/>
          </a:p>
        </p:txBody>
      </p:sp>
      <p:sp>
        <p:nvSpPr>
          <p:cNvPr id="15" name="矩形 14"/>
          <p:cNvSpPr/>
          <p:nvPr/>
        </p:nvSpPr>
        <p:spPr>
          <a:xfrm>
            <a:off x="4382395" y="2781874"/>
            <a:ext cx="19094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2800" dirty="0">
                <a:ea typeface="和平粗仿宋" panose="02010601000101010101" pitchFamily="1" charset="-120"/>
              </a:rPr>
              <a:t>考前猜題</a:t>
            </a:r>
            <a:endParaRPr lang="zh-TW" altLang="en-US" sz="2800" dirty="0"/>
          </a:p>
        </p:txBody>
      </p:sp>
      <p:sp>
        <p:nvSpPr>
          <p:cNvPr id="16" name="矩形 15"/>
          <p:cNvSpPr/>
          <p:nvPr/>
        </p:nvSpPr>
        <p:spPr>
          <a:xfrm>
            <a:off x="1063170" y="2781874"/>
            <a:ext cx="2986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2800" dirty="0">
                <a:ea typeface="和平粗仿宋" panose="02010601000101010101" pitchFamily="1" charset="-120"/>
              </a:rPr>
              <a:t>學校的課前預習</a:t>
            </a:r>
            <a:endParaRPr lang="zh-TW" altLang="en-US" sz="2800" dirty="0"/>
          </a:p>
        </p:txBody>
      </p:sp>
      <p:sp>
        <p:nvSpPr>
          <p:cNvPr id="17" name="矩形 16"/>
          <p:cNvSpPr/>
          <p:nvPr/>
        </p:nvSpPr>
        <p:spPr>
          <a:xfrm>
            <a:off x="630000" y="3251440"/>
            <a:ext cx="1600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ea typeface="和平粗仿宋" panose="02010601000101010101" pitchFamily="1" charset="-120"/>
              </a:rPr>
              <a:t>(2)</a:t>
            </a:r>
            <a:r>
              <a:rPr lang="zh-TW" altLang="en-US" sz="2800" dirty="0">
                <a:solidFill>
                  <a:srgbClr val="FF0000"/>
                </a:solidFill>
                <a:ea typeface="和平粗仿宋" panose="02010601000101010101" pitchFamily="1" charset="-120"/>
              </a:rPr>
              <a:t>缺點：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0000" y="4701548"/>
            <a:ext cx="3098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solidFill>
                  <a:srgbClr val="008000"/>
                </a:solidFill>
                <a:ea typeface="和平粗仿宋" panose="02010601000101010101" pitchFamily="1" charset="-120"/>
              </a:rPr>
              <a:t>(3)</a:t>
            </a:r>
            <a:r>
              <a:rPr lang="zh-TW" altLang="en-US" sz="2800" dirty="0">
                <a:solidFill>
                  <a:srgbClr val="008000"/>
                </a:solidFill>
                <a:ea typeface="和平粗仿宋" panose="02010601000101010101" pitchFamily="1" charset="-120"/>
              </a:rPr>
              <a:t>不補習怎麼讀：</a:t>
            </a:r>
            <a:endParaRPr lang="zh-TW" altLang="en-US" sz="2800" dirty="0">
              <a:solidFill>
                <a:srgbClr val="00800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060051" y="3795604"/>
            <a:ext cx="1191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2800" dirty="0">
                <a:ea typeface="和平粗仿宋" panose="02010601000101010101" pitchFamily="1" charset="-120"/>
              </a:rPr>
              <a:t>花錢</a:t>
            </a:r>
            <a:endParaRPr lang="zh-TW" altLang="en-US" sz="2800" dirty="0"/>
          </a:p>
        </p:txBody>
      </p:sp>
      <p:sp>
        <p:nvSpPr>
          <p:cNvPr id="28" name="矩形 27"/>
          <p:cNvSpPr/>
          <p:nvPr/>
        </p:nvSpPr>
        <p:spPr>
          <a:xfrm>
            <a:off x="2507630" y="3795604"/>
            <a:ext cx="1191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2800" dirty="0">
                <a:ea typeface="和平粗仿宋" panose="02010601000101010101" pitchFamily="1" charset="-120"/>
              </a:rPr>
              <a:t>耗時</a:t>
            </a:r>
            <a:endParaRPr lang="zh-TW" altLang="en-US" sz="2800" dirty="0"/>
          </a:p>
        </p:txBody>
      </p:sp>
      <p:sp>
        <p:nvSpPr>
          <p:cNvPr id="29" name="矩形 28"/>
          <p:cNvSpPr/>
          <p:nvPr/>
        </p:nvSpPr>
        <p:spPr>
          <a:xfrm>
            <a:off x="3955210" y="3795604"/>
            <a:ext cx="4423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2800" dirty="0">
                <a:ea typeface="和平粗仿宋" panose="02010601000101010101" pitchFamily="1" charset="-120"/>
              </a:rPr>
              <a:t>可能仍聽不懂（但可問）</a:t>
            </a:r>
            <a:endParaRPr lang="zh-TW" altLang="en-US" sz="2800" dirty="0"/>
          </a:p>
        </p:txBody>
      </p:sp>
      <p:sp>
        <p:nvSpPr>
          <p:cNvPr id="30" name="矩形 29"/>
          <p:cNvSpPr/>
          <p:nvPr/>
        </p:nvSpPr>
        <p:spPr>
          <a:xfrm>
            <a:off x="1060051" y="4224077"/>
            <a:ext cx="73181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2800" dirty="0">
                <a:ea typeface="和平粗仿宋" panose="02010601000101010101" pitchFamily="1" charset="-120"/>
              </a:rPr>
              <a:t>不一定有效果（需再複習，而非補了就會）</a:t>
            </a:r>
          </a:p>
        </p:txBody>
      </p:sp>
      <p:sp>
        <p:nvSpPr>
          <p:cNvPr id="31" name="矩形 30"/>
          <p:cNvSpPr/>
          <p:nvPr/>
        </p:nvSpPr>
        <p:spPr>
          <a:xfrm>
            <a:off x="1059827" y="5194527"/>
            <a:ext cx="19094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2800" dirty="0">
                <a:ea typeface="和平粗仿宋" panose="02010601000101010101" pitchFamily="1" charset="-120"/>
              </a:rPr>
              <a:t>課前預習</a:t>
            </a:r>
            <a:endParaRPr lang="zh-TW" altLang="en-US" sz="2800" dirty="0"/>
          </a:p>
        </p:txBody>
      </p:sp>
      <p:sp>
        <p:nvSpPr>
          <p:cNvPr id="32" name="矩形 31"/>
          <p:cNvSpPr/>
          <p:nvPr/>
        </p:nvSpPr>
        <p:spPr>
          <a:xfrm>
            <a:off x="3209104" y="5194527"/>
            <a:ext cx="19094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2800" dirty="0">
                <a:ea typeface="和平粗仿宋" panose="02010601000101010101" pitchFamily="1" charset="-120"/>
              </a:rPr>
              <a:t>上課專心</a:t>
            </a:r>
            <a:endParaRPr lang="zh-TW" altLang="en-US" sz="2800" dirty="0"/>
          </a:p>
        </p:txBody>
      </p:sp>
      <p:sp>
        <p:nvSpPr>
          <p:cNvPr id="33" name="矩形 32"/>
          <p:cNvSpPr/>
          <p:nvPr/>
        </p:nvSpPr>
        <p:spPr>
          <a:xfrm>
            <a:off x="5337143" y="5194527"/>
            <a:ext cx="19094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2800" dirty="0">
                <a:ea typeface="和平粗仿宋" panose="02010601000101010101" pitchFamily="1" charset="-120"/>
              </a:rPr>
              <a:t>課後複習</a:t>
            </a:r>
            <a:endParaRPr lang="zh-TW" altLang="en-US" sz="2800" dirty="0"/>
          </a:p>
        </p:txBody>
      </p:sp>
      <p:sp>
        <p:nvSpPr>
          <p:cNvPr id="34" name="矩形 33"/>
          <p:cNvSpPr/>
          <p:nvPr/>
        </p:nvSpPr>
        <p:spPr>
          <a:xfrm>
            <a:off x="1059827" y="5637615"/>
            <a:ext cx="5141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2800" dirty="0">
                <a:ea typeface="和平粗仿宋" panose="02010601000101010101" pitchFamily="1" charset="-120"/>
              </a:rPr>
              <a:t>按照校內進度（作業與考試）</a:t>
            </a:r>
            <a:endParaRPr lang="zh-TW" altLang="en-US" sz="2800" dirty="0"/>
          </a:p>
        </p:txBody>
      </p:sp>
      <p:sp>
        <p:nvSpPr>
          <p:cNvPr id="35" name="矩形 34"/>
          <p:cNvSpPr/>
          <p:nvPr/>
        </p:nvSpPr>
        <p:spPr>
          <a:xfrm>
            <a:off x="6151361" y="5637615"/>
            <a:ext cx="2627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2800" dirty="0">
                <a:ea typeface="和平粗仿宋" panose="02010601000101010101" pitchFamily="1" charset="-120"/>
              </a:rPr>
              <a:t>積極主動發問</a:t>
            </a:r>
            <a:endParaRPr lang="zh-TW" altLang="en-US" sz="2800" dirty="0"/>
          </a:p>
        </p:txBody>
      </p:sp>
      <p:sp>
        <p:nvSpPr>
          <p:cNvPr id="36" name="矩形 35"/>
          <p:cNvSpPr/>
          <p:nvPr/>
        </p:nvSpPr>
        <p:spPr>
          <a:xfrm>
            <a:off x="1059827" y="6080703"/>
            <a:ext cx="5141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2800" dirty="0">
                <a:ea typeface="和平粗仿宋" panose="02010601000101010101" pitchFamily="1" charset="-120"/>
              </a:rPr>
              <a:t>自買參考書與題庫翻閱及練習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01035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685800" y="-26504"/>
            <a:ext cx="7772400" cy="1399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>
                <a:ea typeface="和平粗仿宋" panose="02010601000101010101" pitchFamily="1" charset="-120"/>
              </a:rPr>
              <a:t>讀書方法</a:t>
            </a:r>
          </a:p>
        </p:txBody>
      </p:sp>
      <p:sp>
        <p:nvSpPr>
          <p:cNvPr id="8" name="矩形 7"/>
          <p:cNvSpPr/>
          <p:nvPr/>
        </p:nvSpPr>
        <p:spPr>
          <a:xfrm>
            <a:off x="630000" y="1399808"/>
            <a:ext cx="414087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TW" altLang="en-US" sz="2600" dirty="0">
                <a:solidFill>
                  <a:srgbClr val="C00000"/>
                </a:solidFill>
                <a:ea typeface="和平粗仿宋" panose="02010601000101010101" pitchFamily="1" charset="-120"/>
              </a:rPr>
              <a:t>在合適的時間做合適的事</a:t>
            </a:r>
            <a:endParaRPr lang="en-US" altLang="zh-TW" sz="2600" dirty="0">
              <a:ea typeface="和平粗仿宋" panose="02010601000101010101" pitchFamily="1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0000" y="2456105"/>
            <a:ext cx="830618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TW" altLang="en-US" sz="2600" dirty="0">
                <a:solidFill>
                  <a:srgbClr val="C00000"/>
                </a:solidFill>
                <a:ea typeface="和平粗仿宋" panose="02010601000101010101" pitchFamily="1" charset="-120"/>
              </a:rPr>
              <a:t>學校定期考平時就要準備，前兩週進入備戰狀態！</a:t>
            </a:r>
            <a:endParaRPr lang="en-US" altLang="zh-TW" sz="2600" dirty="0">
              <a:ea typeface="和平粗仿宋" panose="02010601000101010101" pitchFamily="1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23974" y="2986989"/>
            <a:ext cx="450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2400" dirty="0">
                <a:solidFill>
                  <a:srgbClr val="0070C0"/>
                </a:solidFill>
                <a:ea typeface="和平粗仿宋" panose="02010601000101010101" pitchFamily="1" charset="-120"/>
              </a:rPr>
              <a:t>國文：</a:t>
            </a:r>
            <a:r>
              <a:rPr lang="en-US" altLang="zh-TW" sz="2400" dirty="0">
                <a:solidFill>
                  <a:srgbClr val="FF0000"/>
                </a:solidFill>
                <a:ea typeface="和平粗仿宋" panose="02010601000101010101" pitchFamily="1" charset="-120"/>
              </a:rPr>
              <a:t>30</a:t>
            </a:r>
            <a:r>
              <a:rPr lang="zh-TW" altLang="en-US" sz="2400" dirty="0">
                <a:solidFill>
                  <a:srgbClr val="FF0000"/>
                </a:solidFill>
                <a:ea typeface="和平粗仿宋" panose="02010601000101010101" pitchFamily="1" charset="-120"/>
              </a:rPr>
              <a:t>篇古文</a:t>
            </a:r>
            <a:r>
              <a:rPr lang="zh-TW" altLang="en-US" sz="2400" dirty="0">
                <a:ea typeface="和平粗仿宋" panose="02010601000101010101" pitchFamily="1" charset="-120"/>
              </a:rPr>
              <a:t>、課外閱讀</a:t>
            </a:r>
          </a:p>
        </p:txBody>
      </p:sp>
      <p:sp>
        <p:nvSpPr>
          <p:cNvPr id="11" name="矩形 10"/>
          <p:cNvSpPr/>
          <p:nvPr/>
        </p:nvSpPr>
        <p:spPr>
          <a:xfrm>
            <a:off x="925200" y="3516538"/>
            <a:ext cx="69176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2400" dirty="0">
                <a:solidFill>
                  <a:srgbClr val="0070C0"/>
                </a:solidFill>
                <a:ea typeface="和平粗仿宋" panose="02010601000101010101" pitchFamily="1" charset="-120"/>
              </a:rPr>
              <a:t>英文：</a:t>
            </a:r>
            <a:r>
              <a:rPr lang="zh-TW" altLang="en-US" sz="2400" dirty="0">
                <a:ea typeface="和平粗仿宋" panose="02010601000101010101" pitchFamily="1" charset="-120"/>
              </a:rPr>
              <a:t>利用零碎時間</a:t>
            </a:r>
            <a:r>
              <a:rPr lang="zh-TW" altLang="en-US" sz="2400" dirty="0">
                <a:solidFill>
                  <a:srgbClr val="FF0000"/>
                </a:solidFill>
                <a:ea typeface="和平粗仿宋" panose="02010601000101010101" pitchFamily="1" charset="-120"/>
              </a:rPr>
              <a:t>背單字</a:t>
            </a:r>
            <a:r>
              <a:rPr lang="zh-TW" altLang="en-US" sz="2400" dirty="0">
                <a:ea typeface="和平粗仿宋" panose="02010601000101010101" pitchFamily="1" charset="-120"/>
              </a:rPr>
              <a:t>（</a:t>
            </a:r>
            <a:r>
              <a:rPr lang="en-US" altLang="zh-TW" sz="2400" dirty="0">
                <a:ea typeface="和平粗仿宋" panose="02010601000101010101" pitchFamily="1" charset="-120"/>
              </a:rPr>
              <a:t>e.g.</a:t>
            </a:r>
            <a:r>
              <a:rPr lang="zh-TW" altLang="en-US" sz="2400" dirty="0">
                <a:ea typeface="和平粗仿宋" panose="02010601000101010101" pitchFamily="1" charset="-120"/>
              </a:rPr>
              <a:t>等公車）、</a:t>
            </a:r>
            <a:br>
              <a:rPr lang="en-US" altLang="zh-TW" sz="2400" dirty="0">
                <a:ea typeface="和平粗仿宋" panose="02010601000101010101" pitchFamily="1" charset="-120"/>
              </a:rPr>
            </a:br>
            <a:r>
              <a:rPr lang="zh-TW" altLang="en-US" sz="2400" dirty="0">
                <a:ea typeface="和平粗仿宋" panose="02010601000101010101" pitchFamily="1" charset="-120"/>
              </a:rPr>
              <a:t>　　　</a:t>
            </a:r>
            <a:r>
              <a:rPr lang="en-US" altLang="zh-TW" sz="2400" dirty="0" err="1">
                <a:solidFill>
                  <a:srgbClr val="FF0000"/>
                </a:solidFill>
                <a:ea typeface="和平粗仿宋" panose="02010601000101010101" pitchFamily="1" charset="-120"/>
              </a:rPr>
              <a:t>VoiceTube</a:t>
            </a:r>
            <a:r>
              <a:rPr lang="zh-TW" altLang="en-US" sz="2400" dirty="0">
                <a:ea typeface="和平粗仿宋" panose="02010601000101010101" pitchFamily="1" charset="-120"/>
              </a:rPr>
              <a:t>、行有餘力加買</a:t>
            </a:r>
            <a:r>
              <a:rPr lang="en-US" altLang="zh-TW" sz="2400" b="1" dirty="0">
                <a:solidFill>
                  <a:srgbClr val="FF0000"/>
                </a:solidFill>
                <a:ea typeface="和平粗仿宋" panose="02010601000101010101" pitchFamily="1" charset="-120"/>
              </a:rPr>
              <a:t>Vocabulary 4500</a:t>
            </a:r>
            <a:endParaRPr lang="zh-TW" altLang="en-US" sz="2400" b="1" dirty="0">
              <a:solidFill>
                <a:srgbClr val="FF0000"/>
              </a:solidFill>
              <a:ea typeface="和平粗仿宋" panose="02010601000101010101" pitchFamily="1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23974" y="4376056"/>
            <a:ext cx="78832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2400" dirty="0">
                <a:solidFill>
                  <a:srgbClr val="0070C0"/>
                </a:solidFill>
                <a:ea typeface="和平粗仿宋" panose="02010601000101010101" pitchFamily="1" charset="-120"/>
              </a:rPr>
              <a:t>數學：</a:t>
            </a:r>
            <a:r>
              <a:rPr lang="zh-TW" altLang="en-US" sz="2400" dirty="0">
                <a:ea typeface="和平粗仿宋" panose="02010601000101010101" pitchFamily="1" charset="-120"/>
              </a:rPr>
              <a:t>每天至少算五題（維持手感），</a:t>
            </a:r>
            <a:br>
              <a:rPr lang="en-US" altLang="zh-TW" sz="2400" dirty="0">
                <a:ea typeface="和平粗仿宋" panose="02010601000101010101" pitchFamily="1" charset="-120"/>
              </a:rPr>
            </a:br>
            <a:r>
              <a:rPr lang="zh-TW" altLang="en-US" sz="2400" dirty="0">
                <a:ea typeface="和平粗仿宋" panose="02010601000101010101" pitchFamily="1" charset="-120"/>
              </a:rPr>
              <a:t>　　　上課寫筆記，定期考前將題本（考古題）做一次</a:t>
            </a:r>
          </a:p>
        </p:txBody>
      </p:sp>
      <p:sp>
        <p:nvSpPr>
          <p:cNvPr id="13" name="矩形 12"/>
          <p:cNvSpPr/>
          <p:nvPr/>
        </p:nvSpPr>
        <p:spPr>
          <a:xfrm>
            <a:off x="925199" y="6039959"/>
            <a:ext cx="57804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2400" dirty="0">
                <a:solidFill>
                  <a:srgbClr val="0070C0"/>
                </a:solidFill>
                <a:ea typeface="和平粗仿宋" panose="02010601000101010101" pitchFamily="1" charset="-120"/>
              </a:rPr>
              <a:t>自然：</a:t>
            </a:r>
            <a:r>
              <a:rPr lang="zh-TW" altLang="en-US" sz="2400" dirty="0">
                <a:ea typeface="和平粗仿宋" panose="02010601000101010101" pitchFamily="1" charset="-120"/>
              </a:rPr>
              <a:t>釐清觀念（</a:t>
            </a:r>
            <a:r>
              <a:rPr lang="zh-TW" altLang="en-US" sz="2400" dirty="0">
                <a:solidFill>
                  <a:srgbClr val="0070C0"/>
                </a:solidFill>
                <a:ea typeface="和平粗仿宋" panose="02010601000101010101" pitchFamily="1" charset="-120"/>
              </a:rPr>
              <a:t>物理、化學</a:t>
            </a:r>
            <a:r>
              <a:rPr lang="zh-TW" altLang="en-US" sz="2400" dirty="0">
                <a:ea typeface="和平粗仿宋" panose="02010601000101010101" pitchFamily="1" charset="-120"/>
              </a:rPr>
              <a:t>），</a:t>
            </a:r>
            <a:br>
              <a:rPr lang="en-US" altLang="zh-TW" sz="2400" dirty="0">
                <a:ea typeface="和平粗仿宋" panose="02010601000101010101" pitchFamily="1" charset="-120"/>
              </a:rPr>
            </a:br>
            <a:r>
              <a:rPr lang="zh-TW" altLang="en-US" sz="2400" dirty="0">
                <a:ea typeface="和平粗仿宋" panose="02010601000101010101" pitchFamily="1" charset="-120"/>
              </a:rPr>
              <a:t>　　　熟背細節（</a:t>
            </a:r>
            <a:r>
              <a:rPr lang="zh-TW" altLang="en-US" sz="2400" dirty="0">
                <a:solidFill>
                  <a:srgbClr val="0070C0"/>
                </a:solidFill>
                <a:ea typeface="和平粗仿宋" panose="02010601000101010101" pitchFamily="1" charset="-120"/>
              </a:rPr>
              <a:t>地科、生物</a:t>
            </a:r>
            <a:r>
              <a:rPr lang="zh-TW" altLang="en-US" sz="2400" dirty="0">
                <a:ea typeface="和平粗仿宋" panose="02010601000101010101" pitchFamily="1" charset="-120"/>
              </a:rPr>
              <a:t>）</a:t>
            </a:r>
          </a:p>
        </p:txBody>
      </p:sp>
      <p:sp>
        <p:nvSpPr>
          <p:cNvPr id="14" name="矩形 13"/>
          <p:cNvSpPr/>
          <p:nvPr/>
        </p:nvSpPr>
        <p:spPr>
          <a:xfrm>
            <a:off x="923974" y="5180441"/>
            <a:ext cx="711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2400" dirty="0">
                <a:solidFill>
                  <a:srgbClr val="0070C0"/>
                </a:solidFill>
                <a:ea typeface="和平粗仿宋" panose="02010601000101010101" pitchFamily="1" charset="-120"/>
              </a:rPr>
              <a:t>社會：</a:t>
            </a:r>
            <a:r>
              <a:rPr lang="zh-TW" altLang="en-US" sz="2400" dirty="0">
                <a:solidFill>
                  <a:srgbClr val="FF0000"/>
                </a:solidFill>
                <a:ea typeface="和平粗仿宋" panose="02010601000101010101" pitchFamily="1" charset="-120"/>
              </a:rPr>
              <a:t>課本內容</a:t>
            </a:r>
            <a:r>
              <a:rPr lang="zh-TW" altLang="en-US" sz="2400" dirty="0">
                <a:ea typeface="和平粗仿宋" panose="02010601000101010101" pitchFamily="1" charset="-120"/>
              </a:rPr>
              <a:t>讀仔細（含圖片小字）</a:t>
            </a:r>
            <a:br>
              <a:rPr lang="en-US" altLang="zh-TW" sz="2400" dirty="0">
                <a:ea typeface="和平粗仿宋" panose="02010601000101010101" pitchFamily="1" charset="-120"/>
              </a:rPr>
            </a:br>
            <a:r>
              <a:rPr lang="zh-TW" altLang="en-US" sz="2400" dirty="0">
                <a:ea typeface="和平粗仿宋" panose="02010601000101010101" pitchFamily="1" charset="-120"/>
              </a:rPr>
              <a:t>　　　穩固</a:t>
            </a:r>
            <a:r>
              <a:rPr lang="zh-TW" altLang="en-US" sz="2400" dirty="0">
                <a:solidFill>
                  <a:srgbClr val="0070C0"/>
                </a:solidFill>
                <a:ea typeface="和平粗仿宋" panose="02010601000101010101" pitchFamily="1" charset="-120"/>
              </a:rPr>
              <a:t>高一地理</a:t>
            </a:r>
            <a:r>
              <a:rPr lang="zh-TW" altLang="en-US" sz="2400" dirty="0">
                <a:ea typeface="和平粗仿宋" panose="02010601000101010101" pitchFamily="1" charset="-120"/>
              </a:rPr>
              <a:t>基礎、</a:t>
            </a:r>
            <a:r>
              <a:rPr lang="zh-TW" altLang="en-US" sz="2400" dirty="0">
                <a:solidFill>
                  <a:srgbClr val="0070C0"/>
                </a:solidFill>
                <a:ea typeface="和平粗仿宋" panose="02010601000101010101" pitchFamily="1" charset="-120"/>
              </a:rPr>
              <a:t>歷史</a:t>
            </a:r>
            <a:r>
              <a:rPr lang="zh-TW" altLang="en-US" sz="2400" dirty="0">
                <a:ea typeface="和平粗仿宋" panose="02010601000101010101" pitchFamily="1" charset="-120"/>
              </a:rPr>
              <a:t>年代要背</a:t>
            </a:r>
          </a:p>
        </p:txBody>
      </p:sp>
      <p:sp>
        <p:nvSpPr>
          <p:cNvPr id="16" name="矩形 15"/>
          <p:cNvSpPr/>
          <p:nvPr/>
        </p:nvSpPr>
        <p:spPr>
          <a:xfrm>
            <a:off x="5424134" y="1936800"/>
            <a:ext cx="314060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2600" dirty="0">
                <a:ea typeface="和平粗仿宋" panose="02010601000101010101" pitchFamily="1" charset="-120"/>
              </a:rPr>
              <a:t>適時制定讀書計畫</a:t>
            </a:r>
            <a:endParaRPr lang="zh-TW" altLang="en-US" sz="2600" dirty="0"/>
          </a:p>
        </p:txBody>
      </p:sp>
      <p:sp>
        <p:nvSpPr>
          <p:cNvPr id="18" name="矩形 17"/>
          <p:cNvSpPr/>
          <p:nvPr/>
        </p:nvSpPr>
        <p:spPr>
          <a:xfrm>
            <a:off x="923974" y="1936815"/>
            <a:ext cx="414087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2600" dirty="0">
                <a:ea typeface="和平粗仿宋" panose="02010601000101010101" pitchFamily="1" charset="-120"/>
              </a:rPr>
              <a:t>上課就上課，睡覺就睡覺</a:t>
            </a:r>
            <a:endParaRPr lang="zh-TW" altLang="en-US" sz="2600" dirty="0"/>
          </a:p>
        </p:txBody>
      </p:sp>
      <p:grpSp>
        <p:nvGrpSpPr>
          <p:cNvPr id="6" name="群組 5"/>
          <p:cNvGrpSpPr/>
          <p:nvPr/>
        </p:nvGrpSpPr>
        <p:grpSpPr>
          <a:xfrm>
            <a:off x="6527000" y="5595939"/>
            <a:ext cx="2631726" cy="1282853"/>
            <a:chOff x="6527000" y="5595939"/>
            <a:chExt cx="2631726" cy="1282853"/>
          </a:xfrm>
        </p:grpSpPr>
        <p:sp>
          <p:nvSpPr>
            <p:cNvPr id="3" name="文字方塊 2"/>
            <p:cNvSpPr txBox="1"/>
            <p:nvPr/>
          </p:nvSpPr>
          <p:spPr>
            <a:xfrm>
              <a:off x="6527000" y="6047795"/>
              <a:ext cx="2631726" cy="830997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>
                  <a:solidFill>
                    <a:srgbClr val="FF0000"/>
                  </a:solidFill>
                  <a:ea typeface="和平粗仿宋" panose="02010601000101010101" pitchFamily="1" charset="-120"/>
                </a:rPr>
                <a:t>適度</a:t>
              </a:r>
              <a:r>
                <a:rPr lang="zh-TW" altLang="en-US" sz="2400" dirty="0">
                  <a:ea typeface="和平粗仿宋" panose="02010601000101010101" pitchFamily="1" charset="-120"/>
                </a:rPr>
                <a:t>利用影片協助學習</a:t>
              </a:r>
              <a:r>
                <a:rPr lang="en-US" altLang="zh-TW" sz="2400" dirty="0">
                  <a:ea typeface="和平粗仿宋" panose="02010601000101010101" pitchFamily="1" charset="-120"/>
                </a:rPr>
                <a:t>(e.g. </a:t>
              </a:r>
              <a:r>
                <a:rPr lang="en-US" altLang="zh-TW" sz="2400" dirty="0" err="1">
                  <a:ea typeface="和平粗仿宋" panose="02010601000101010101" pitchFamily="1" charset="-120"/>
                </a:rPr>
                <a:t>Youtube</a:t>
              </a:r>
              <a:r>
                <a:rPr lang="en-US" altLang="zh-TW" sz="2400" dirty="0">
                  <a:ea typeface="和平粗仿宋" panose="02010601000101010101" pitchFamily="1" charset="-120"/>
                </a:rPr>
                <a:t>)</a:t>
              </a:r>
              <a:endParaRPr lang="zh-TW" altLang="en-US" sz="2400" dirty="0">
                <a:ea typeface="和平粗仿宋" panose="02010601000101010101" pitchFamily="1" charset="-120"/>
              </a:endParaRPr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7211106" y="5595939"/>
              <a:ext cx="1442113" cy="461665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>
                  <a:solidFill>
                    <a:srgbClr val="0070C0"/>
                  </a:solidFill>
                  <a:ea typeface="和平粗仿宋" panose="02010601000101010101" pitchFamily="1" charset="-120"/>
                </a:rPr>
                <a:t>各科目</a:t>
              </a: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66672" y="2778902"/>
            <a:ext cx="4676633" cy="350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4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22910" y="224135"/>
            <a:ext cx="445770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4400" b="1" cap="none" spc="0" dirty="0">
                <a:ln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和平粗仿宋" panose="02010601000101010101" pitchFamily="1" charset="-120"/>
              </a:rPr>
              <a:t>筆記</a:t>
            </a:r>
            <a:r>
              <a:rPr lang="zh-TW" altLang="en-US" sz="4400" b="1" dirty="0">
                <a:ln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和平粗仿宋" panose="02010601000101010101" pitchFamily="1" charset="-120"/>
              </a:rPr>
              <a:t>範本分享</a:t>
            </a:r>
            <a:endParaRPr lang="zh-TW" altLang="en-US" sz="4400" b="1" cap="none" spc="0" dirty="0">
              <a:ln/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和平粗仿宋" panose="02010601000101010101" pitchFamily="1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8228" y="2625379"/>
            <a:ext cx="4647063" cy="3818179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5049671" y="6357507"/>
            <a:ext cx="361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rgbClr val="0070C0"/>
                </a:solidFill>
                <a:latin typeface="細明體_HKSCS-ExtB" panose="02020500000000000000" pitchFamily="18" charset="-120"/>
                <a:ea typeface="和平粗仿宋" panose="02010601000101010101" pitchFamily="1" charset="-120"/>
              </a:rPr>
              <a:t>＊照片提供：</a:t>
            </a:r>
            <a:r>
              <a:rPr lang="en-US" altLang="zh-TW" dirty="0">
                <a:solidFill>
                  <a:srgbClr val="0070C0"/>
                </a:solidFill>
                <a:latin typeface="細明體_HKSCS-ExtB" panose="02020500000000000000" pitchFamily="18" charset="-120"/>
                <a:ea typeface="和平粗仿宋" panose="02010601000101010101" pitchFamily="1" charset="-120"/>
              </a:rPr>
              <a:t>303</a:t>
            </a:r>
            <a:r>
              <a:rPr lang="zh-TW" altLang="en-US" dirty="0">
                <a:solidFill>
                  <a:srgbClr val="0070C0"/>
                </a:solidFill>
                <a:latin typeface="細明體_HKSCS-ExtB" panose="02020500000000000000" pitchFamily="18" charset="-120"/>
                <a:ea typeface="和平粗仿宋" panose="02010601000101010101" pitchFamily="1" charset="-120"/>
              </a:rPr>
              <a:t>賴美澄、吳思緯</a:t>
            </a:r>
          </a:p>
        </p:txBody>
      </p:sp>
      <p:sp>
        <p:nvSpPr>
          <p:cNvPr id="9" name="矩形 8"/>
          <p:cNvSpPr/>
          <p:nvPr/>
        </p:nvSpPr>
        <p:spPr>
          <a:xfrm>
            <a:off x="422910" y="1025833"/>
            <a:ext cx="4423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C00000"/>
                </a:solidFill>
                <a:ea typeface="和平粗仿宋" panose="02010601000101010101" pitchFamily="1" charset="-120"/>
              </a:rPr>
              <a:t>利用各種筆記法幫助記憶</a:t>
            </a:r>
            <a:endParaRPr lang="en-US" altLang="zh-TW" sz="2800" dirty="0">
              <a:solidFill>
                <a:srgbClr val="C00000"/>
              </a:solidFill>
              <a:ea typeface="和平粗仿宋" panose="02010601000101010101" pitchFamily="1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42263" y="1549053"/>
            <a:ext cx="19094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2800" dirty="0">
                <a:ea typeface="和平粗仿宋" panose="02010601000101010101" pitchFamily="1" charset="-120"/>
              </a:rPr>
              <a:t>重點整理</a:t>
            </a:r>
            <a:endParaRPr lang="zh-TW" altLang="en-US" sz="2800" dirty="0"/>
          </a:p>
        </p:txBody>
      </p:sp>
      <p:sp>
        <p:nvSpPr>
          <p:cNvPr id="11" name="矩形 10"/>
          <p:cNvSpPr/>
          <p:nvPr/>
        </p:nvSpPr>
        <p:spPr>
          <a:xfrm>
            <a:off x="2651760" y="1549053"/>
            <a:ext cx="1550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2800" dirty="0">
                <a:ea typeface="和平粗仿宋" panose="02010601000101010101" pitchFamily="1" charset="-120"/>
              </a:rPr>
              <a:t>心智圖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43729" y="1707249"/>
            <a:ext cx="5257452" cy="394309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538593" y="2210936"/>
            <a:ext cx="1022256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FFC000"/>
                </a:solidFill>
                <a:ea typeface="和平粗仿宋" panose="02010601000101010101" pitchFamily="1" charset="-120"/>
              </a:rPr>
              <a:t>歷史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8121744" y="1050068"/>
            <a:ext cx="1022256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FFC000"/>
                </a:solidFill>
                <a:ea typeface="和平粗仿宋" panose="02010601000101010101" pitchFamily="1" charset="-120"/>
              </a:rPr>
              <a:t>地理</a:t>
            </a:r>
          </a:p>
        </p:txBody>
      </p:sp>
    </p:spTree>
    <p:extLst>
      <p:ext uri="{BB962C8B-B14F-4D97-AF65-F5344CB8AC3E}">
        <p14:creationId xmlns:p14="http://schemas.microsoft.com/office/powerpoint/2010/main" val="3945385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685800" y="-26504"/>
            <a:ext cx="7772400" cy="1399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>
                <a:ea typeface="和平粗仿宋" panose="02010601000101010101" pitchFamily="1" charset="-120"/>
              </a:rPr>
              <a:t>其他分享</a:t>
            </a:r>
          </a:p>
        </p:txBody>
      </p:sp>
      <p:sp>
        <p:nvSpPr>
          <p:cNvPr id="8" name="矩形 7"/>
          <p:cNvSpPr/>
          <p:nvPr/>
        </p:nvSpPr>
        <p:spPr>
          <a:xfrm>
            <a:off x="630000" y="1399808"/>
            <a:ext cx="74847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C00000"/>
                </a:solidFill>
                <a:ea typeface="和平粗仿宋" panose="02010601000101010101" pitchFamily="1" charset="-120"/>
              </a:rPr>
              <a:t>繁星的好處：只需</a:t>
            </a:r>
            <a:r>
              <a:rPr lang="en-US" altLang="zh-TW" sz="2800" dirty="0">
                <a:solidFill>
                  <a:srgbClr val="C00000"/>
                </a:solidFill>
                <a:ea typeface="和平粗仿宋" panose="02010601000101010101" pitchFamily="1" charset="-120"/>
              </a:rPr>
              <a:t>200</a:t>
            </a:r>
            <a:r>
              <a:rPr lang="zh-TW" altLang="en-US" sz="2800" dirty="0">
                <a:solidFill>
                  <a:srgbClr val="C00000"/>
                </a:solidFill>
                <a:ea typeface="和平粗仿宋" panose="02010601000101010101" pitchFamily="1" charset="-120"/>
              </a:rPr>
              <a:t>元通通搞定</a:t>
            </a:r>
            <a:r>
              <a:rPr lang="zh-TW" altLang="en-US" sz="2800" dirty="0">
                <a:ea typeface="和平粗仿宋" panose="02010601000101010101" pitchFamily="1" charset="-120"/>
              </a:rPr>
              <a:t>，但要</a:t>
            </a:r>
            <a:r>
              <a:rPr lang="zh-TW" altLang="en-US" sz="2800" dirty="0">
                <a:solidFill>
                  <a:srgbClr val="002060"/>
                </a:solidFill>
                <a:ea typeface="和平粗仿宋" panose="02010601000101010101" pitchFamily="1" charset="-120"/>
              </a:rPr>
              <a:t>過標</a:t>
            </a:r>
            <a:endParaRPr lang="en-US" altLang="zh-TW" sz="2800" dirty="0">
              <a:solidFill>
                <a:srgbClr val="002060"/>
              </a:solidFill>
              <a:ea typeface="和平粗仿宋" panose="02010601000101010101" pitchFamily="1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175332" y="1933964"/>
            <a:ext cx="3345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2800" dirty="0">
                <a:ea typeface="和平粗仿宋" panose="02010601000101010101" pitchFamily="1" charset="-120"/>
              </a:rPr>
              <a:t>省時（交通來回）</a:t>
            </a:r>
            <a:endParaRPr lang="zh-TW" altLang="en-US" sz="2800" dirty="0"/>
          </a:p>
        </p:txBody>
      </p:sp>
      <p:sp>
        <p:nvSpPr>
          <p:cNvPr id="19" name="矩形 18"/>
          <p:cNvSpPr/>
          <p:nvPr/>
        </p:nvSpPr>
        <p:spPr>
          <a:xfrm>
            <a:off x="925200" y="1936800"/>
            <a:ext cx="1191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2800" dirty="0">
                <a:ea typeface="和平粗仿宋" panose="02010601000101010101" pitchFamily="1" charset="-120"/>
              </a:rPr>
              <a:t>省錢</a:t>
            </a:r>
            <a:endParaRPr lang="zh-TW" altLang="en-US" sz="2800" dirty="0"/>
          </a:p>
        </p:txBody>
      </p:sp>
      <p:sp>
        <p:nvSpPr>
          <p:cNvPr id="20" name="矩形 19"/>
          <p:cNvSpPr/>
          <p:nvPr/>
        </p:nvSpPr>
        <p:spPr>
          <a:xfrm>
            <a:off x="5410284" y="1933964"/>
            <a:ext cx="37048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2800" dirty="0">
                <a:ea typeface="和平粗仿宋" panose="02010601000101010101" pitchFamily="1" charset="-120"/>
              </a:rPr>
              <a:t>非醫科無需準備面試</a:t>
            </a:r>
            <a:endParaRPr lang="zh-TW" altLang="en-US" sz="2800" dirty="0"/>
          </a:p>
        </p:txBody>
      </p:sp>
      <p:sp>
        <p:nvSpPr>
          <p:cNvPr id="21" name="矩形 20"/>
          <p:cNvSpPr/>
          <p:nvPr/>
        </p:nvSpPr>
        <p:spPr>
          <a:xfrm>
            <a:off x="629999" y="2456742"/>
            <a:ext cx="8306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C00000"/>
                </a:solidFill>
                <a:ea typeface="和平粗仿宋" panose="02010601000101010101" pitchFamily="1" charset="-120"/>
              </a:rPr>
              <a:t>校排很重要，各科都不能放！</a:t>
            </a:r>
            <a:r>
              <a:rPr lang="zh-TW" altLang="en-US" sz="2800" dirty="0">
                <a:solidFill>
                  <a:srgbClr val="002060"/>
                </a:solidFill>
                <a:ea typeface="和平粗仿宋" panose="02010601000101010101" pitchFamily="1" charset="-120"/>
              </a:rPr>
              <a:t>（藝能科亦是關鍵）</a:t>
            </a:r>
            <a:endParaRPr lang="en-US" altLang="zh-TW" sz="2800" dirty="0">
              <a:solidFill>
                <a:srgbClr val="002060"/>
              </a:solidFill>
              <a:ea typeface="和平粗仿宋" panose="02010601000101010101" pitchFamily="1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29999" y="3992294"/>
            <a:ext cx="5507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C00000"/>
                </a:solidFill>
                <a:ea typeface="和平粗仿宋" panose="02010601000101010101" pitchFamily="1" charset="-120"/>
              </a:rPr>
              <a:t>擺脫「私立大學即學店」的迷思</a:t>
            </a:r>
            <a:endParaRPr lang="en-US" altLang="zh-TW" sz="2800" dirty="0">
              <a:ea typeface="和平粗仿宋" panose="02010601000101010101" pitchFamily="1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29999" y="5029770"/>
            <a:ext cx="5507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C00000"/>
                </a:solidFill>
                <a:ea typeface="和平粗仿宋" panose="02010601000101010101" pitchFamily="1" charset="-120"/>
              </a:rPr>
              <a:t>朋友圈很重要，環境會影響個人</a:t>
            </a:r>
            <a:endParaRPr lang="en-US" altLang="zh-TW" sz="2800" dirty="0">
              <a:ea typeface="和平粗仿宋" panose="02010601000101010101" pitchFamily="1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25199" y="5552990"/>
            <a:ext cx="37048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2800" dirty="0">
                <a:ea typeface="和平粗仿宋" panose="02010601000101010101" pitchFamily="1" charset="-120"/>
              </a:rPr>
              <a:t>審慎交友，找尋學伴</a:t>
            </a:r>
            <a:endParaRPr lang="zh-TW" altLang="en-US" sz="2800" dirty="0"/>
          </a:p>
        </p:txBody>
      </p:sp>
      <p:sp>
        <p:nvSpPr>
          <p:cNvPr id="25" name="矩形 24"/>
          <p:cNvSpPr/>
          <p:nvPr/>
        </p:nvSpPr>
        <p:spPr>
          <a:xfrm>
            <a:off x="629999" y="3427277"/>
            <a:ext cx="7710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C00000"/>
                </a:solidFill>
                <a:ea typeface="和平粗仿宋" panose="02010601000101010101" pitchFamily="1" charset="-120"/>
              </a:rPr>
              <a:t>高二選組迷思：並非選擇自然組學測就會高分</a:t>
            </a:r>
            <a:endParaRPr lang="en-US" altLang="zh-TW" sz="2800" dirty="0">
              <a:ea typeface="和平粗仿宋" panose="02010601000101010101" pitchFamily="1" charset="-12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29999" y="6072932"/>
            <a:ext cx="69761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C00000"/>
                </a:solidFill>
                <a:ea typeface="和平粗仿宋" panose="02010601000101010101" pitchFamily="1" charset="-120"/>
              </a:rPr>
              <a:t>積極參與課外活動，必有收穫（</a:t>
            </a:r>
            <a:r>
              <a:rPr lang="en-US" altLang="zh-TW" sz="2800" dirty="0">
                <a:solidFill>
                  <a:srgbClr val="C00000"/>
                </a:solidFill>
                <a:ea typeface="和平粗仿宋" panose="02010601000101010101" pitchFamily="1" charset="-120"/>
              </a:rPr>
              <a:t>e.g.</a:t>
            </a:r>
            <a:r>
              <a:rPr lang="zh-TW" altLang="en-US" sz="2800" dirty="0">
                <a:solidFill>
                  <a:srgbClr val="C00000"/>
                </a:solidFill>
                <a:ea typeface="和平粗仿宋" panose="02010601000101010101" pitchFamily="1" charset="-120"/>
              </a:rPr>
              <a:t>營隊）</a:t>
            </a:r>
            <a:endParaRPr lang="en-US" altLang="zh-TW" sz="2800" dirty="0">
              <a:ea typeface="和平粗仿宋" panose="02010601000101010101" pitchFamily="1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35575" y="5552990"/>
            <a:ext cx="4063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2800" dirty="0">
                <a:ea typeface="和平粗仿宋" panose="02010601000101010101" pitchFamily="1" charset="-120"/>
              </a:rPr>
              <a:t>穩定心情不要大起大落</a:t>
            </a:r>
            <a:endParaRPr lang="zh-TW" altLang="en-US" sz="2800" dirty="0"/>
          </a:p>
        </p:txBody>
      </p:sp>
      <p:sp>
        <p:nvSpPr>
          <p:cNvPr id="16" name="矩形 15"/>
          <p:cNvSpPr/>
          <p:nvPr/>
        </p:nvSpPr>
        <p:spPr>
          <a:xfrm>
            <a:off x="925199" y="4515514"/>
            <a:ext cx="5141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2800" dirty="0">
                <a:ea typeface="和平粗仿宋" panose="02010601000101010101" pitchFamily="1" charset="-120"/>
              </a:rPr>
              <a:t>依照個人志向，選系重於選校</a:t>
            </a:r>
          </a:p>
        </p:txBody>
      </p:sp>
      <p:sp>
        <p:nvSpPr>
          <p:cNvPr id="17" name="矩形 16"/>
          <p:cNvSpPr/>
          <p:nvPr/>
        </p:nvSpPr>
        <p:spPr>
          <a:xfrm>
            <a:off x="925199" y="2982798"/>
            <a:ext cx="7295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2800" dirty="0">
                <a:ea typeface="和平粗仿宋" panose="02010601000101010101" pitchFamily="1" charset="-120"/>
              </a:rPr>
              <a:t>不擅長科目</a:t>
            </a:r>
            <a:r>
              <a:rPr lang="zh-TW" altLang="en-US" sz="2800" b="1" dirty="0">
                <a:solidFill>
                  <a:srgbClr val="CC0099"/>
                </a:solidFill>
                <a:ea typeface="和平粗仿宋" panose="02010601000101010101" pitchFamily="1" charset="-120"/>
              </a:rPr>
              <a:t>並非放棄</a:t>
            </a:r>
            <a:r>
              <a:rPr lang="zh-TW" altLang="en-US" sz="2800" dirty="0">
                <a:ea typeface="和平粗仿宋" panose="02010601000101010101" pitchFamily="1" charset="-120"/>
              </a:rPr>
              <a:t>，而是依情況調整時間</a:t>
            </a:r>
          </a:p>
        </p:txBody>
      </p:sp>
    </p:spTree>
    <p:extLst>
      <p:ext uri="{BB962C8B-B14F-4D97-AF65-F5344CB8AC3E}">
        <p14:creationId xmlns:p14="http://schemas.microsoft.com/office/powerpoint/2010/main" val="1700334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9"/>
          <p:cNvSpPr>
            <a:spLocks noChangeArrowheads="1"/>
          </p:cNvSpPr>
          <p:nvPr/>
        </p:nvSpPr>
        <p:spPr bwMode="white">
          <a:xfrm>
            <a:off x="0" y="-154556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 algn="ctr">
              <a:buClr>
                <a:srgbClr val="0000FF"/>
              </a:buClr>
              <a:buSzPct val="75000"/>
            </a:pPr>
            <a:endParaRPr lang="zh-TW" altLang="en-US" dirty="0">
              <a:solidFill>
                <a:srgbClr val="000000"/>
              </a:solidFill>
              <a:latin typeface="華康中圓體" pitchFamily="49" charset="-120"/>
              <a:ea typeface="和平粗仿宋" panose="02010601000101010101" pitchFamily="1" charset="-120"/>
            </a:endParaRPr>
          </a:p>
        </p:txBody>
      </p:sp>
      <p:pic>
        <p:nvPicPr>
          <p:cNvPr id="9220" name="Picture 2" descr="payperpost-realrank-decis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540" y="1149576"/>
            <a:ext cx="4931392" cy="491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標題 1"/>
          <p:cNvSpPr>
            <a:spLocks/>
          </p:cNvSpPr>
          <p:nvPr/>
        </p:nvSpPr>
        <p:spPr bwMode="auto">
          <a:xfrm>
            <a:off x="288925" y="555625"/>
            <a:ext cx="2771775" cy="1052513"/>
          </a:xfrm>
          <a:prstGeom prst="rect">
            <a:avLst/>
          </a:prstGeom>
          <a:solidFill>
            <a:srgbClr val="92D050">
              <a:alpha val="85000"/>
            </a:srgb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zh-TW" alt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和平粗仿宋" panose="02010601000101010101" pitchFamily="1" charset="-120"/>
              </a:rPr>
              <a:t>繁星推薦</a:t>
            </a:r>
          </a:p>
        </p:txBody>
      </p:sp>
      <p:sp>
        <p:nvSpPr>
          <p:cNvPr id="9222" name="標題 1"/>
          <p:cNvSpPr>
            <a:spLocks/>
          </p:cNvSpPr>
          <p:nvPr/>
        </p:nvSpPr>
        <p:spPr bwMode="auto">
          <a:xfrm>
            <a:off x="4978520" y="197648"/>
            <a:ext cx="2771775" cy="1052512"/>
          </a:xfrm>
          <a:prstGeom prst="rect">
            <a:avLst/>
          </a:prstGeom>
          <a:solidFill>
            <a:srgbClr val="92D050">
              <a:alpha val="86000"/>
            </a:srgb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zh-TW" altLang="en-US" sz="3600" b="1" dirty="0">
                <a:solidFill>
                  <a:srgbClr val="000000"/>
                </a:solidFill>
                <a:latin typeface="Tahoma" panose="020B0604030504040204" pitchFamily="34" charset="0"/>
                <a:ea typeface="和平粗仿宋" panose="02010601000101010101" pitchFamily="1" charset="-120"/>
              </a:rPr>
              <a:t>個人申請</a:t>
            </a:r>
          </a:p>
        </p:txBody>
      </p:sp>
      <p:sp>
        <p:nvSpPr>
          <p:cNvPr id="9223" name="標題 1"/>
          <p:cNvSpPr>
            <a:spLocks/>
          </p:cNvSpPr>
          <p:nvPr/>
        </p:nvSpPr>
        <p:spPr bwMode="auto">
          <a:xfrm>
            <a:off x="6293346" y="2808288"/>
            <a:ext cx="2558161" cy="962636"/>
          </a:xfrm>
          <a:prstGeom prst="rect">
            <a:avLst/>
          </a:prstGeom>
          <a:solidFill>
            <a:srgbClr val="92D050">
              <a:alpha val="85000"/>
            </a:srgb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zh-TW" altLang="en-US" sz="3600" b="1" dirty="0">
                <a:solidFill>
                  <a:srgbClr val="000000"/>
                </a:solidFill>
                <a:latin typeface="Tahoma" panose="020B0604030504040204" pitchFamily="34" charset="0"/>
                <a:ea typeface="和平粗仿宋" panose="02010601000101010101" pitchFamily="1" charset="-120"/>
              </a:rPr>
              <a:t>考試分發</a:t>
            </a:r>
          </a:p>
        </p:txBody>
      </p:sp>
      <p:sp>
        <p:nvSpPr>
          <p:cNvPr id="9225" name="Rectangle 12"/>
          <p:cNvSpPr>
            <a:spLocks noChangeArrowheads="1"/>
          </p:cNvSpPr>
          <p:nvPr/>
        </p:nvSpPr>
        <p:spPr bwMode="white">
          <a:xfrm>
            <a:off x="288925" y="2177411"/>
            <a:ext cx="13525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Clr>
                <a:srgbClr val="0000FF"/>
              </a:buClr>
              <a:buSzPct val="75000"/>
              <a:buFont typeface="Wingdings" panose="05000000000000000000" pitchFamily="2" charset="2"/>
              <a:buChar char="n"/>
            </a:pPr>
            <a:r>
              <a:rPr lang="zh-TW" altLang="en-US" dirty="0">
                <a:solidFill>
                  <a:srgbClr val="000000"/>
                </a:solidFill>
                <a:latin typeface="華康中圓體" pitchFamily="49" charset="-120"/>
                <a:ea typeface="和平粗仿宋" panose="02010601000101010101" pitchFamily="1" charset="-120"/>
              </a:rPr>
              <a:t>理工</a:t>
            </a:r>
          </a:p>
        </p:txBody>
      </p:sp>
      <p:sp>
        <p:nvSpPr>
          <p:cNvPr id="9226" name="Rectangle 12"/>
          <p:cNvSpPr>
            <a:spLocks noChangeArrowheads="1"/>
          </p:cNvSpPr>
          <p:nvPr/>
        </p:nvSpPr>
        <p:spPr bwMode="white">
          <a:xfrm>
            <a:off x="288925" y="2695007"/>
            <a:ext cx="21526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Clr>
                <a:srgbClr val="0000FF"/>
              </a:buClr>
              <a:buSzPct val="75000"/>
              <a:buFont typeface="Wingdings" panose="05000000000000000000" pitchFamily="2" charset="2"/>
              <a:buChar char="n"/>
            </a:pPr>
            <a:r>
              <a:rPr lang="zh-TW" altLang="en-US" dirty="0">
                <a:solidFill>
                  <a:srgbClr val="000000"/>
                </a:solidFill>
                <a:latin typeface="華康中圓體" pitchFamily="49" charset="-120"/>
                <a:ea typeface="和平粗仿宋" panose="02010601000101010101" pitchFamily="1" charset="-120"/>
              </a:rPr>
              <a:t>醫農生科</a:t>
            </a:r>
          </a:p>
        </p:txBody>
      </p:sp>
      <p:sp>
        <p:nvSpPr>
          <p:cNvPr id="10" name="標題 1"/>
          <p:cNvSpPr txBox="1">
            <a:spLocks/>
          </p:cNvSpPr>
          <p:nvPr/>
        </p:nvSpPr>
        <p:spPr bwMode="auto">
          <a:xfrm>
            <a:off x="0" y="5300663"/>
            <a:ext cx="9144000" cy="1557337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anchor="ctr"/>
          <a:lstStyle>
            <a:lvl1pPr>
              <a:defRPr kumimoji="1" sz="3200">
                <a:solidFill>
                  <a:srgbClr val="000000"/>
                </a:solidFill>
                <a:latin typeface="華康中圓體" pitchFamily="49" charset="-120"/>
                <a:ea typeface="華康中圓體" pitchFamily="49" charset="-120"/>
              </a:defRPr>
            </a:lvl1pPr>
            <a:lvl2pPr marL="742950" indent="-285750">
              <a:defRPr kumimoji="1" sz="3200">
                <a:solidFill>
                  <a:srgbClr val="000000"/>
                </a:solidFill>
                <a:latin typeface="華康中圓體" pitchFamily="49" charset="-120"/>
                <a:ea typeface="華康中圓體" pitchFamily="49" charset="-120"/>
              </a:defRPr>
            </a:lvl2pPr>
            <a:lvl3pPr marL="1143000" indent="-228600">
              <a:defRPr kumimoji="1" sz="3200">
                <a:solidFill>
                  <a:srgbClr val="000000"/>
                </a:solidFill>
                <a:latin typeface="華康中圓體" pitchFamily="49" charset="-120"/>
                <a:ea typeface="華康中圓體" pitchFamily="49" charset="-120"/>
              </a:defRPr>
            </a:lvl3pPr>
            <a:lvl4pPr marL="1600200" indent="-228600">
              <a:defRPr kumimoji="1" sz="3200">
                <a:solidFill>
                  <a:srgbClr val="000000"/>
                </a:solidFill>
                <a:latin typeface="華康中圓體" pitchFamily="49" charset="-120"/>
                <a:ea typeface="華康中圓體" pitchFamily="49" charset="-120"/>
              </a:defRPr>
            </a:lvl4pPr>
            <a:lvl5pPr marL="2057400" indent="-228600">
              <a:defRPr kumimoji="1" sz="3200">
                <a:solidFill>
                  <a:srgbClr val="000000"/>
                </a:solidFill>
                <a:latin typeface="華康中圓體" pitchFamily="49" charset="-120"/>
                <a:ea typeface="華康中圓體" pitchFamily="49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pitchFamily="2" charset="2"/>
              <a:buChar char="n"/>
              <a:defRPr kumimoji="1" sz="3200">
                <a:solidFill>
                  <a:srgbClr val="000000"/>
                </a:solidFill>
                <a:latin typeface="華康中圓體" pitchFamily="49" charset="-120"/>
                <a:ea typeface="華康中圓體" pitchFamily="49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pitchFamily="2" charset="2"/>
              <a:buChar char="n"/>
              <a:defRPr kumimoji="1" sz="3200">
                <a:solidFill>
                  <a:srgbClr val="000000"/>
                </a:solidFill>
                <a:latin typeface="華康中圓體" pitchFamily="49" charset="-120"/>
                <a:ea typeface="華康中圓體" pitchFamily="49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pitchFamily="2" charset="2"/>
              <a:buChar char="n"/>
              <a:defRPr kumimoji="1" sz="3200">
                <a:solidFill>
                  <a:srgbClr val="000000"/>
                </a:solidFill>
                <a:latin typeface="華康中圓體" pitchFamily="49" charset="-120"/>
                <a:ea typeface="華康中圓體" pitchFamily="49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pitchFamily="2" charset="2"/>
              <a:buChar char="n"/>
              <a:defRPr kumimoji="1" sz="3200">
                <a:solidFill>
                  <a:srgbClr val="000000"/>
                </a:solidFill>
                <a:latin typeface="華康中圓體" pitchFamily="49" charset="-120"/>
                <a:ea typeface="華康中圓體" pitchFamily="49" charset="-120"/>
              </a:defRPr>
            </a:lvl9pPr>
          </a:lstStyle>
          <a:p>
            <a:pPr algn="ctr">
              <a:buClr>
                <a:srgbClr val="0000FF"/>
              </a:buClr>
              <a:buSzPct val="75000"/>
              <a:defRPr/>
            </a:pPr>
            <a:r>
              <a:rPr lang="zh-TW" altLang="en-US" sz="6600" dirty="0">
                <a:latin typeface="Tahoma" pitchFamily="34" charset="0"/>
                <a:ea typeface="和平粗仿宋" panose="02010601000101010101" pitchFamily="1" charset="-120"/>
              </a:rPr>
              <a:t>升學路徑圖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white">
          <a:xfrm>
            <a:off x="288925" y="1692275"/>
            <a:ext cx="21723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Clr>
                <a:srgbClr val="0000FF"/>
              </a:buClr>
              <a:buSzPct val="75000"/>
              <a:buFont typeface="Wingdings" panose="05000000000000000000" pitchFamily="2" charset="2"/>
              <a:buChar char="n"/>
            </a:pPr>
            <a:r>
              <a:rPr lang="zh-TW" altLang="en-US" dirty="0">
                <a:solidFill>
                  <a:srgbClr val="000000"/>
                </a:solidFill>
                <a:latin typeface="華康中圓體" pitchFamily="49" charset="-120"/>
                <a:ea typeface="和平粗仿宋" panose="02010601000101010101" pitchFamily="1" charset="-120"/>
              </a:rPr>
              <a:t>文法商社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white">
          <a:xfrm>
            <a:off x="5796987" y="1402859"/>
            <a:ext cx="29931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Clr>
                <a:srgbClr val="0000FF"/>
              </a:buClr>
              <a:buSzPct val="75000"/>
              <a:buFont typeface="Wingdings" panose="05000000000000000000" pitchFamily="2" charset="2"/>
              <a:buChar char="n"/>
            </a:pPr>
            <a:r>
              <a:rPr lang="zh-TW" altLang="en-US" dirty="0">
                <a:solidFill>
                  <a:srgbClr val="000000"/>
                </a:solidFill>
                <a:latin typeface="華康中圓體" pitchFamily="49" charset="-120"/>
                <a:ea typeface="和平粗仿宋" panose="02010601000101010101" pitchFamily="1" charset="-120"/>
              </a:rPr>
              <a:t>一階學測篩選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white">
          <a:xfrm>
            <a:off x="5796987" y="1881539"/>
            <a:ext cx="29931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Clr>
                <a:srgbClr val="0000FF"/>
              </a:buClr>
              <a:buSzPct val="75000"/>
              <a:buFont typeface="Wingdings" panose="05000000000000000000" pitchFamily="2" charset="2"/>
              <a:buChar char="n"/>
            </a:pPr>
            <a:r>
              <a:rPr lang="zh-TW" altLang="en-US" dirty="0">
                <a:solidFill>
                  <a:srgbClr val="000000"/>
                </a:solidFill>
                <a:latin typeface="華康中圓體" pitchFamily="49" charset="-120"/>
                <a:ea typeface="和平粗仿宋" panose="02010601000101010101" pitchFamily="1" charset="-120"/>
              </a:rPr>
              <a:t>二階備審面試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white">
          <a:xfrm>
            <a:off x="6092825" y="3947541"/>
            <a:ext cx="29931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Clr>
                <a:srgbClr val="0000FF"/>
              </a:buClr>
              <a:buSzPct val="75000"/>
              <a:buFont typeface="Wingdings" panose="05000000000000000000" pitchFamily="2" charset="2"/>
              <a:buChar char="n"/>
            </a:pPr>
            <a:r>
              <a:rPr lang="zh-TW" altLang="en-US" dirty="0">
                <a:solidFill>
                  <a:srgbClr val="000000"/>
                </a:solidFill>
                <a:latin typeface="華康中圓體" pitchFamily="49" charset="-120"/>
                <a:ea typeface="和平粗仿宋" panose="02010601000101010101" pitchFamily="1" charset="-120"/>
              </a:rPr>
              <a:t>指定科目考試</a:t>
            </a:r>
          </a:p>
        </p:txBody>
      </p:sp>
    </p:spTree>
    <p:extLst>
      <p:ext uri="{BB962C8B-B14F-4D97-AF65-F5344CB8AC3E}">
        <p14:creationId xmlns:p14="http://schemas.microsoft.com/office/powerpoint/2010/main" val="4245066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229TGp_sky_light_v2">
  <a:themeElements>
    <a:clrScheme name="sample 2">
      <a:dk1>
        <a:srgbClr val="003366"/>
      </a:dk1>
      <a:lt1>
        <a:srgbClr val="FFFFFF"/>
      </a:lt1>
      <a:dk2>
        <a:srgbClr val="51A0B9"/>
      </a:dk2>
      <a:lt2>
        <a:srgbClr val="DDDDDD"/>
      </a:lt2>
      <a:accent1>
        <a:srgbClr val="438ACB"/>
      </a:accent1>
      <a:accent2>
        <a:srgbClr val="77AE26"/>
      </a:accent2>
      <a:accent3>
        <a:srgbClr val="FFFFFF"/>
      </a:accent3>
      <a:accent4>
        <a:srgbClr val="002A56"/>
      </a:accent4>
      <a:accent5>
        <a:srgbClr val="B0C4E2"/>
      </a:accent5>
      <a:accent6>
        <a:srgbClr val="6B9D21"/>
      </a:accent6>
      <a:hlink>
        <a:srgbClr val="6E815B"/>
      </a:hlink>
      <a:folHlink>
        <a:srgbClr val="90A8B0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tx2"/>
            </a:gs>
            <a:gs pos="100000">
              <a:schemeClr val="accent1"/>
            </a:gs>
          </a:gsLst>
          <a:lin ang="0" scaled="1"/>
        </a:gradFill>
        <a:ln w="1905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chemeClr val="tx1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gradFill rotWithShape="1">
          <a:gsLst>
            <a:gs pos="0">
              <a:schemeClr val="tx2"/>
            </a:gs>
            <a:gs pos="100000">
              <a:schemeClr val="accent1"/>
            </a:gs>
          </a:gsLst>
          <a:lin ang="0" scaled="1"/>
        </a:gradFill>
        <a:ln w="19050" cap="flat" cmpd="sng" algn="ctr">
          <a:solidFill>
            <a:srgbClr val="FFFFFF"/>
          </a:solidFill>
          <a:prstDash val="solid"/>
          <a:round/>
          <a:headEnd type="none" w="med" len="med"/>
          <a:tailEnd type="arrow"/>
        </a:ln>
        <a:effectLst>
          <a:outerShdw dist="53882" dir="2700000" algn="ctr" rotWithShape="0">
            <a:schemeClr val="tx1">
              <a:alpha val="50000"/>
            </a:schemeClr>
          </a:outerShdw>
        </a:effectLst>
      </a:spPr>
      <a:bodyPr/>
      <a:lstStyle/>
    </a:lnDef>
  </a:objectDefaults>
  <a:extraClrSchemeLst>
    <a:extraClrScheme>
      <a:clrScheme name="sample 1">
        <a:dk1>
          <a:srgbClr val="30311D"/>
        </a:dk1>
        <a:lt1>
          <a:srgbClr val="FFFFFF"/>
        </a:lt1>
        <a:dk2>
          <a:srgbClr val="866D10"/>
        </a:dk2>
        <a:lt2>
          <a:srgbClr val="DDDDDD"/>
        </a:lt2>
        <a:accent1>
          <a:srgbClr val="345C22"/>
        </a:accent1>
        <a:accent2>
          <a:srgbClr val="93B75F"/>
        </a:accent2>
        <a:accent3>
          <a:srgbClr val="FFFFFF"/>
        </a:accent3>
        <a:accent4>
          <a:srgbClr val="272817"/>
        </a:accent4>
        <a:accent5>
          <a:srgbClr val="AEB5AB"/>
        </a:accent5>
        <a:accent6>
          <a:srgbClr val="85A655"/>
        </a:accent6>
        <a:hlink>
          <a:srgbClr val="557B97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3366"/>
        </a:dk1>
        <a:lt1>
          <a:srgbClr val="FFFFFF"/>
        </a:lt1>
        <a:dk2>
          <a:srgbClr val="51A0B9"/>
        </a:dk2>
        <a:lt2>
          <a:srgbClr val="DDDDDD"/>
        </a:lt2>
        <a:accent1>
          <a:srgbClr val="438ACB"/>
        </a:accent1>
        <a:accent2>
          <a:srgbClr val="77AE26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6B9D21"/>
        </a:accent6>
        <a:hlink>
          <a:srgbClr val="6E815B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66"/>
        </a:dk1>
        <a:lt1>
          <a:srgbClr val="FFFFFF"/>
        </a:lt1>
        <a:dk2>
          <a:srgbClr val="BC7D30"/>
        </a:dk2>
        <a:lt2>
          <a:srgbClr val="DDDDDD"/>
        </a:lt2>
        <a:accent1>
          <a:srgbClr val="29B8E5"/>
        </a:accent1>
        <a:accent2>
          <a:srgbClr val="4E87EE"/>
        </a:accent2>
        <a:accent3>
          <a:srgbClr val="FFFFFF"/>
        </a:accent3>
        <a:accent4>
          <a:srgbClr val="000056"/>
        </a:accent4>
        <a:accent5>
          <a:srgbClr val="ACD8F0"/>
        </a:accent5>
        <a:accent6>
          <a:srgbClr val="467AD8"/>
        </a:accent6>
        <a:hlink>
          <a:srgbClr val="6ACAA1"/>
        </a:hlink>
        <a:folHlink>
          <a:srgbClr val="DEC4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6474</TotalTime>
  <Words>2330</Words>
  <Application>Microsoft Office PowerPoint</Application>
  <PresentationFormat>如螢幕大小 (4:3)</PresentationFormat>
  <Paragraphs>386</Paragraphs>
  <Slides>31</Slides>
  <Notes>7</Notes>
  <HiddenSlides>1</HiddenSlides>
  <MMClips>0</MMClips>
  <ScaleCrop>false</ScaleCrop>
  <HeadingPairs>
    <vt:vector size="6" baseType="variant">
      <vt:variant>
        <vt:lpstr>使用字型</vt:lpstr>
      </vt:variant>
      <vt:variant>
        <vt:i4>16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31</vt:i4>
      </vt:variant>
    </vt:vector>
  </HeadingPairs>
  <TitlesOfParts>
    <vt:vector size="51" baseType="lpstr">
      <vt:lpstr>和平粗仿宋</vt:lpstr>
      <vt:lpstr>細明體_HKSCS-ExtB</vt:lpstr>
      <vt:lpstr>華康中特圓體</vt:lpstr>
      <vt:lpstr>華康中圓體</vt:lpstr>
      <vt:lpstr>華康仿宋體W6</vt:lpstr>
      <vt:lpstr>華康粗黑體</vt:lpstr>
      <vt:lpstr>華康隸書體W7</vt:lpstr>
      <vt:lpstr>微軟正黑體</vt:lpstr>
      <vt:lpstr>新細明體</vt:lpstr>
      <vt:lpstr>Arial</vt:lpstr>
      <vt:lpstr>Calibri</vt:lpstr>
      <vt:lpstr>Calibri Light</vt:lpstr>
      <vt:lpstr>Tahoma</vt:lpstr>
      <vt:lpstr>Times New Roman</vt:lpstr>
      <vt:lpstr>Verdana</vt:lpstr>
      <vt:lpstr>Wingdings</vt:lpstr>
      <vt:lpstr>Office 佈景主題</vt:lpstr>
      <vt:lpstr>預設簡報設計</vt:lpstr>
      <vt:lpstr>1_229TGp_sky_light_v2</vt:lpstr>
      <vt:lpstr>1_預設簡報設計</vt:lpstr>
      <vt:lpstr>左營高中106學年度 繁星推薦錄取生入班分享</vt:lpstr>
      <vt:lpstr>About us…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依學群推薦</vt:lpstr>
      <vt:lpstr>推薦條件 </vt:lpstr>
      <vt:lpstr>考生被推薦至1校1學群</vt:lpstr>
      <vt:lpstr>依學群推薦</vt:lpstr>
      <vt:lpstr>繁星推薦簡章～台大總表</vt:lpstr>
      <vt:lpstr>分兩輪分發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錄取生限制 </vt:lpstr>
      <vt:lpstr>PowerPoint 簡報</vt:lpstr>
      <vt:lpstr>Thanks for your attention.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acer</dc:creator>
  <cp:lastModifiedBy>acer</cp:lastModifiedBy>
  <cp:revision>111</cp:revision>
  <dcterms:created xsi:type="dcterms:W3CDTF">2017-03-23T14:55:13Z</dcterms:created>
  <dcterms:modified xsi:type="dcterms:W3CDTF">2017-04-30T22:49:33Z</dcterms:modified>
</cp:coreProperties>
</file>