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4"/>
  </p:notesMasterIdLst>
  <p:handoutMasterIdLst>
    <p:handoutMasterId r:id="rId45"/>
  </p:handoutMasterIdLst>
  <p:sldIdLst>
    <p:sldId id="258" r:id="rId3"/>
    <p:sldId id="312" r:id="rId4"/>
    <p:sldId id="260" r:id="rId5"/>
    <p:sldId id="261" r:id="rId6"/>
    <p:sldId id="269" r:id="rId7"/>
    <p:sldId id="272" r:id="rId8"/>
    <p:sldId id="317" r:id="rId9"/>
    <p:sldId id="318" r:id="rId10"/>
    <p:sldId id="313" r:id="rId11"/>
    <p:sldId id="337" r:id="rId12"/>
    <p:sldId id="315" r:id="rId13"/>
    <p:sldId id="279" r:id="rId14"/>
    <p:sldId id="321" r:id="rId15"/>
    <p:sldId id="319" r:id="rId16"/>
    <p:sldId id="320" r:id="rId17"/>
    <p:sldId id="339" r:id="rId18"/>
    <p:sldId id="340" r:id="rId19"/>
    <p:sldId id="341" r:id="rId20"/>
    <p:sldId id="283" r:id="rId21"/>
    <p:sldId id="284" r:id="rId22"/>
    <p:sldId id="288" r:id="rId23"/>
    <p:sldId id="297" r:id="rId24"/>
    <p:sldId id="338" r:id="rId25"/>
    <p:sldId id="303" r:id="rId26"/>
    <p:sldId id="322" r:id="rId27"/>
    <p:sldId id="323" r:id="rId28"/>
    <p:sldId id="324" r:id="rId29"/>
    <p:sldId id="307" r:id="rId30"/>
    <p:sldId id="309" r:id="rId31"/>
    <p:sldId id="326" r:id="rId32"/>
    <p:sldId id="327" r:id="rId33"/>
    <p:sldId id="311" r:id="rId34"/>
    <p:sldId id="328" r:id="rId35"/>
    <p:sldId id="329" r:id="rId36"/>
    <p:sldId id="330" r:id="rId37"/>
    <p:sldId id="331" r:id="rId38"/>
    <p:sldId id="332" r:id="rId39"/>
    <p:sldId id="335" r:id="rId40"/>
    <p:sldId id="333" r:id="rId41"/>
    <p:sldId id="334" r:id="rId42"/>
    <p:sldId id="33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C0FF"/>
    <a:srgbClr val="AACCEB"/>
    <a:srgbClr val="0080FF"/>
    <a:srgbClr val="0000FF"/>
    <a:srgbClr val="00008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CEEBDA6D-DC69-4DCE-BAF7-6763517D3376}" type="datetimeFigureOut">
              <a:rPr lang="en-US" altLang="zh-TW"/>
              <a:t>2/23/2016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B2977E94-A6AB-4E02-8E43-E89F9CF4757F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237F6C43-988E-4257-9A1C-C162EF036D58}" type="datetimeFigureOut">
              <a:t>2016/2/23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DED491D0-8E1B-49C7-849B-A28568D9449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10" name="矩形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 latinLnBrk="0">
              <a:lnSpc>
                <a:spcPct val="90000"/>
              </a:lnSpc>
              <a:defRPr lang="zh-TW" sz="6000" b="1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 lang="zh-TW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9" name="矩形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 latinLnBrk="0">
              <a:lnSpc>
                <a:spcPct val="90000"/>
              </a:lnSpc>
              <a:defRPr lang="zh-TW" sz="5000" b="1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 latinLnBrk="0"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 latinLnBrk="0"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 latinLnBrk="0">
              <a:defRPr lang="zh-TW" sz="30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 latinLnBrk="0">
              <a:defRPr lang="zh-TW" sz="22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 latinLnBrk="0">
              <a:spcBef>
                <a:spcPts val="1500"/>
              </a:spcBef>
              <a:buNone/>
              <a:defRPr lang="zh-TW" sz="22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 latinLnBrk="0">
              <a:defRPr lang="zh-TW" sz="30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 latinLnBrk="0">
              <a:buNone/>
              <a:defRPr lang="zh-TW" sz="20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22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t>2016/2/23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  <a:p>
            <a:pPr lvl="5"/>
            <a:r>
              <a:rPr lang="zh-TW"/>
              <a:t>第六層</a:t>
            </a:r>
          </a:p>
          <a:p>
            <a:pPr lvl="6"/>
            <a:r>
              <a:rPr lang="zh-TW"/>
              <a:t>第七層</a:t>
            </a:r>
          </a:p>
          <a:p>
            <a:pPr lvl="7"/>
            <a:r>
              <a:rPr lang="zh-TW"/>
              <a:t>第八層</a:t>
            </a:r>
          </a:p>
          <a:p>
            <a:pPr lvl="8"/>
            <a:r>
              <a:rPr lang="zh-TW"/>
              <a:t>第九層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CCFE9AC-F15C-4FA0-A6F1-298829FA691D}" type="datetimeFigureOut">
              <a:rPr lang="en-US" altLang="zh-TW" smtClean="0"/>
              <a:pPr/>
              <a:t>2/23/2016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zh-TW"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D266BE7-899D-4075-917F-DBDE33B6B692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lang="zh-TW" sz="3000" kern="1200">
          <a:solidFill>
            <a:schemeClr val="bg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lang="zh-TW" sz="2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文藻外語</a:t>
            </a:r>
            <a:r>
              <a:rPr lang="zh-TW" altLang="en-US" dirty="0" smtClean="0"/>
              <a:t>大學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西班牙</a:t>
            </a:r>
            <a:r>
              <a:rPr lang="zh-TW" altLang="en-US" dirty="0"/>
              <a:t>語文</a:t>
            </a:r>
            <a:r>
              <a:rPr lang="zh-TW" altLang="en-US" dirty="0" smtClean="0"/>
              <a:t>系簡介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Paella </a:t>
            </a:r>
            <a:r>
              <a:rPr lang="zh-TW" altLang="en-US" dirty="0" smtClean="0"/>
              <a:t>西班牙燉飯</a:t>
            </a:r>
            <a:endParaRPr lang="zh-TW" alt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58" y="2190750"/>
            <a:ext cx="6267508" cy="39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6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下酒菜 </a:t>
            </a:r>
            <a:r>
              <a:rPr lang="en-US" altLang="zh-TW" dirty="0" smtClean="0"/>
              <a:t>Tapas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230365" y="2877418"/>
            <a:ext cx="5734108" cy="342035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400" dirty="0"/>
              <a:t>Tapa </a:t>
            </a:r>
            <a:r>
              <a:rPr lang="zh-TW" altLang="en-US" sz="2400" dirty="0"/>
              <a:t>的意思是蓋子，據說在以前，酒吧裡的客人會將麵包當成蓋子蓋住酒杯，然後將下酒菜放在麵包上食用，因此後來就將下酒菜稱為 </a:t>
            </a:r>
            <a:r>
              <a:rPr lang="en-US" altLang="zh-TW" sz="2400" dirty="0"/>
              <a:t>Tapas</a:t>
            </a:r>
            <a:r>
              <a:rPr lang="zh-TW" altLang="en-US" sz="2400" dirty="0"/>
              <a:t>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7" y="2877418"/>
            <a:ext cx="5462438" cy="307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3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著名文學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88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唐吉軻</a:t>
            </a:r>
            <a:r>
              <a:rPr lang="zh-TW" altLang="en-US" dirty="0" smtClean="0"/>
              <a:t>德 </a:t>
            </a:r>
            <a:r>
              <a:rPr lang="es-ES" altLang="zh-TW" dirty="0" smtClean="0"/>
              <a:t>Don Quijote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19" y="2612535"/>
            <a:ext cx="3810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百年</a:t>
            </a:r>
            <a:r>
              <a:rPr lang="zh-TW" altLang="en-US" dirty="0" smtClean="0"/>
              <a:t>孤寂 </a:t>
            </a:r>
            <a:r>
              <a:rPr lang="es-ES" altLang="zh-TW" dirty="0" smtClean="0"/>
              <a:t>Cien años de soledad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50" y="2174816"/>
            <a:ext cx="5210695" cy="390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3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時間</a:t>
            </a:r>
            <a:r>
              <a:rPr lang="zh-TW" altLang="en-US" dirty="0" smtClean="0"/>
              <a:t>裁縫師 </a:t>
            </a:r>
            <a:r>
              <a:rPr lang="es-ES" altLang="zh-TW" dirty="0" smtClean="0"/>
              <a:t>El tiempo entre costuras</a:t>
            </a:r>
            <a:endParaRPr lang="zh-TW" alt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01" y="1912683"/>
            <a:ext cx="3018089" cy="463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27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藝術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92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dirty="0" smtClean="0"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達利</a:t>
            </a:r>
            <a:r>
              <a:rPr lang="en-US" altLang="zh-TW" sz="3200" b="1" dirty="0" smtClean="0"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-</a:t>
            </a:r>
            <a:r>
              <a:rPr lang="zh-TW" altLang="en-US" sz="3200" b="1" dirty="0"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lang="zh-TW" altLang="en-US" sz="3200" b="1" dirty="0" smtClean="0"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記憶</a:t>
            </a:r>
            <a:r>
              <a:rPr lang="zh-TW" altLang="en-US" sz="3200" b="1" dirty="0"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的</a:t>
            </a:r>
            <a:r>
              <a:rPr lang="zh-TW" altLang="en-US" sz="3200" b="1" dirty="0" smtClean="0"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堅持</a:t>
            </a:r>
            <a:endParaRPr lang="zh-TW" alt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530" y="2015249"/>
            <a:ext cx="3387766" cy="450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09" y="2545246"/>
            <a:ext cx="4902200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5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畢卡索</a:t>
            </a:r>
            <a:r>
              <a:rPr lang="en-US" altLang="zh-TW" dirty="0" smtClean="0"/>
              <a:t>-</a:t>
            </a:r>
            <a:r>
              <a:rPr lang="zh-TW" altLang="en-US" dirty="0" smtClean="0"/>
              <a:t>格爾尼卡</a:t>
            </a:r>
            <a:endParaRPr lang="zh-TW" alt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52" y="2190750"/>
            <a:ext cx="876012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2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舞蹈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你知道這些品牌</a:t>
            </a:r>
            <a:r>
              <a:rPr lang="zh-TW" altLang="en-US" dirty="0" smtClean="0"/>
              <a:t>來自哪裡嗎？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2" y="2976118"/>
            <a:ext cx="3590141" cy="20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74" y="3125297"/>
            <a:ext cx="3229612" cy="174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014" y="2974645"/>
            <a:ext cx="25336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佛朗明哥</a:t>
            </a:r>
            <a:r>
              <a:rPr lang="zh-TW" altLang="en-US" dirty="0" smtClean="0"/>
              <a:t>舞  </a:t>
            </a:r>
            <a:r>
              <a:rPr lang="en-US" altLang="zh-TW" dirty="0" smtClean="0"/>
              <a:t>Flamenco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127" y="2000200"/>
            <a:ext cx="6065063" cy="455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節慶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80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奔牛節 </a:t>
            </a:r>
            <a:r>
              <a:rPr lang="en-US" altLang="zh-TW" dirty="0"/>
              <a:t>Los San </a:t>
            </a:r>
            <a:r>
              <a:rPr lang="en-US" altLang="zh-TW" dirty="0" err="1"/>
              <a:t>Fermines</a:t>
            </a:r>
            <a:endParaRPr lang="zh-TW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1" y="2164973"/>
            <a:ext cx="5535648" cy="402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83" y="2719561"/>
            <a:ext cx="4759777" cy="291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4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西班牙</a:t>
            </a:r>
            <a:r>
              <a:rPr lang="zh-TW" altLang="en-US" dirty="0"/>
              <a:t>蕃茄</a:t>
            </a:r>
            <a:r>
              <a:rPr lang="zh-TW" altLang="en-US" dirty="0" smtClean="0"/>
              <a:t>節</a:t>
            </a:r>
            <a:r>
              <a:rPr lang="en-US" altLang="zh-TW" dirty="0"/>
              <a:t>La Tomatina </a:t>
            </a:r>
            <a:endParaRPr lang="zh-TW" alt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60" y="2190750"/>
            <a:ext cx="6027504" cy="39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電影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35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摩托車日記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66" y="2004234"/>
            <a:ext cx="3203955" cy="457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94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情遇巴塞隆納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56" y="2130829"/>
            <a:ext cx="4972743" cy="432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1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生命中最抓狂的小事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23" y="2078182"/>
            <a:ext cx="3059060" cy="437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4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學西班牙文的優勢？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713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英文不夠看 全球瘋學西班牙文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/>
              <a:t>經濟學人雜誌將</a:t>
            </a:r>
            <a:r>
              <a:rPr lang="zh-TW" altLang="en-US" dirty="0"/>
              <a:t>西語列為未來</a:t>
            </a:r>
            <a:r>
              <a:rPr lang="en-US" altLang="zh-TW" dirty="0"/>
              <a:t>50</a:t>
            </a:r>
            <a:r>
              <a:rPr lang="zh-TW" altLang="en-US" dirty="0"/>
              <a:t>年最具影響力的商業</a:t>
            </a:r>
            <a:r>
              <a:rPr lang="zh-TW" altLang="en-US" dirty="0" smtClean="0"/>
              <a:t>語言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/>
              <a:t>你</a:t>
            </a:r>
            <a:r>
              <a:rPr lang="zh-TW" altLang="en-US" dirty="0" smtClean="0"/>
              <a:t>多</a:t>
            </a:r>
            <a:r>
              <a:rPr lang="zh-TW" altLang="en-US" dirty="0"/>
              <a:t>學一種</a:t>
            </a:r>
            <a:r>
              <a:rPr lang="zh-TW" altLang="en-US" dirty="0" smtClean="0"/>
              <a:t>外語就等於</a:t>
            </a:r>
            <a:r>
              <a:rPr lang="zh-TW" altLang="en-US" dirty="0"/>
              <a:t>多開了一扇國際視野的窗，具備</a:t>
            </a:r>
            <a:r>
              <a:rPr lang="zh-TW" altLang="en-US" dirty="0" smtClean="0"/>
              <a:t>多國語</a:t>
            </a:r>
            <a:r>
              <a:rPr lang="zh-TW" altLang="en-US" dirty="0"/>
              <a:t>能力</a:t>
            </a:r>
            <a:r>
              <a:rPr lang="zh-TW" altLang="en-US" dirty="0" smtClean="0"/>
              <a:t>是現在世界的趨勢</a:t>
            </a:r>
            <a:r>
              <a:rPr lang="zh-TW" altLang="en-US" dirty="0"/>
              <a:t>，教育部也注意</a:t>
            </a:r>
            <a:r>
              <a:rPr lang="zh-TW" altLang="en-US" dirty="0" smtClean="0"/>
              <a:t>到了這</a:t>
            </a:r>
            <a:r>
              <a:rPr lang="zh-TW" altLang="en-US" dirty="0"/>
              <a:t>點，計畫推動更多大學甄選學生時，將學習第二外語列為加分要件。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/>
              <a:t>全球市場互動密切，越來越多公司必須發展國際貿易，外語流利已經成為尋覓工作時的重要資產；西班牙語是未來的關鍵語言，</a:t>
            </a:r>
            <a:r>
              <a:rPr lang="zh-TW" altLang="en-US" dirty="0" smtClean="0"/>
              <a:t>如果加以</a:t>
            </a:r>
            <a:r>
              <a:rPr lang="zh-TW" altLang="en-US" dirty="0"/>
              <a:t>善用，馬上可以跟世界上</a:t>
            </a:r>
            <a:r>
              <a:rPr lang="en-US" altLang="zh-TW" dirty="0"/>
              <a:t>5</a:t>
            </a:r>
            <a:r>
              <a:rPr lang="zh-TW" altLang="en-US" dirty="0"/>
              <a:t>億的人口溝通，而這象徵你有更多的工作機會、更優勢的競爭力。</a:t>
            </a:r>
          </a:p>
        </p:txBody>
      </p:sp>
    </p:spTree>
    <p:extLst>
      <p:ext uri="{BB962C8B-B14F-4D97-AF65-F5344CB8AC3E}">
        <p14:creationId xmlns:p14="http://schemas.microsoft.com/office/powerpoint/2010/main" val="20480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西班牙語到底是第幾大語言？ </a:t>
            </a:r>
            <a:endParaRPr lang="zh-TW" dirty="0"/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>
          <a:xfrm>
            <a:off x="241028" y="2461206"/>
            <a:ext cx="11706896" cy="3978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/>
              <a:t>就</a:t>
            </a:r>
            <a:r>
              <a:rPr lang="zh-TW" altLang="en-US" sz="2800" dirty="0"/>
              <a:t>母語來說，西班牙語則高居</a:t>
            </a:r>
            <a:r>
              <a:rPr lang="zh-TW" altLang="en-US" sz="2800" dirty="0" smtClean="0"/>
              <a:t>第二大。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使用西班牙語總人數：世界第三，</a:t>
            </a:r>
            <a:r>
              <a:rPr lang="zh-TW" altLang="en-US" sz="2800" dirty="0"/>
              <a:t>僅次於</a:t>
            </a:r>
            <a:r>
              <a:rPr lang="zh-TW" altLang="en-US" sz="2800" dirty="0" smtClean="0"/>
              <a:t>漢語及英語。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/>
              <a:t>西班牙語是國際溝通上第二常用的</a:t>
            </a:r>
            <a:r>
              <a:rPr lang="zh-TW" altLang="en-US" sz="2800" dirty="0" smtClean="0"/>
              <a:t>語言。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/>
              <a:t>全球</a:t>
            </a:r>
            <a:r>
              <a:rPr lang="zh-TW" altLang="en-US" sz="2800" dirty="0"/>
              <a:t>使用西班牙文的國家和地區共有</a:t>
            </a:r>
            <a:r>
              <a:rPr lang="en-US" altLang="zh-TW" sz="2800" dirty="0"/>
              <a:t>32</a:t>
            </a:r>
            <a:r>
              <a:rPr lang="zh-TW" altLang="en-US" sz="2800" dirty="0" smtClean="0"/>
              <a:t>個：西班牙</a:t>
            </a:r>
            <a:r>
              <a:rPr lang="zh-TW" altLang="en-US" sz="2800" dirty="0"/>
              <a:t>、墨西哥、智利、古巴、祕魯、菲律賓、阿根廷</a:t>
            </a:r>
            <a:r>
              <a:rPr lang="en-US" altLang="zh-TW" sz="2800" dirty="0"/>
              <a:t>…</a:t>
            </a:r>
            <a:r>
              <a:rPr lang="zh-TW" altLang="en-US" sz="2800" dirty="0" smtClean="0"/>
              <a:t>等。</a:t>
            </a:r>
            <a:endParaRPr lang="en-US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英文不夠看 全球瘋學西班牙文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/>
              <a:t>西班牙是觀光大國：</a:t>
            </a:r>
            <a:r>
              <a:rPr lang="zh-TW" altLang="en-US" dirty="0"/>
              <a:t>僅次於義大利世界文化遺產第二多的</a:t>
            </a:r>
            <a:r>
              <a:rPr lang="zh-TW" altLang="en-US" dirty="0" smtClean="0"/>
              <a:t>國家，且每年</a:t>
            </a:r>
            <a:r>
              <a:rPr lang="zh-TW" altLang="en-US" dirty="0"/>
              <a:t>遊客約</a:t>
            </a:r>
            <a:r>
              <a:rPr lang="en-US" altLang="zh-TW" dirty="0"/>
              <a:t>6000</a:t>
            </a:r>
            <a:r>
              <a:rPr lang="zh-TW" altLang="en-US" dirty="0"/>
              <a:t>萬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dirty="0"/>
              <a:t>85</a:t>
            </a:r>
            <a:r>
              <a:rPr lang="zh-TW" altLang="en-US" dirty="0"/>
              <a:t>萬</a:t>
            </a:r>
            <a:r>
              <a:rPr lang="en-US" altLang="zh-TW" dirty="0"/>
              <a:t>8</a:t>
            </a:r>
            <a:r>
              <a:rPr lang="zh-TW" altLang="en-US" dirty="0"/>
              <a:t>千名</a:t>
            </a:r>
            <a:r>
              <a:rPr lang="zh-TW" altLang="en-US" dirty="0" smtClean="0"/>
              <a:t>飛去西班牙學習西班牙語的旅客。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/>
              <a:t>英語、西班牙語和中文是</a:t>
            </a:r>
            <a:r>
              <a:rPr lang="en-US" altLang="zh-TW" dirty="0"/>
              <a:t>21</a:t>
            </a:r>
            <a:r>
              <a:rPr lang="zh-TW" altLang="en-US" dirty="0"/>
              <a:t>世紀最通用的</a:t>
            </a:r>
            <a:r>
              <a:rPr lang="zh-TW" altLang="en-US" dirty="0" smtClean="0"/>
              <a:t>語言。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/>
              <a:t>在俄國、中國和南韓，越來越多人想學西班牙文，而美國有大約 </a:t>
            </a:r>
            <a:r>
              <a:rPr lang="en-US" altLang="zh-TW" dirty="0"/>
              <a:t>5</a:t>
            </a:r>
            <a:r>
              <a:rPr lang="zh-TW" altLang="en-US" dirty="0"/>
              <a:t>千萬人的第二語言是西班牙文。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/>
              <a:t>美國政府</a:t>
            </a:r>
            <a:r>
              <a:rPr lang="zh-TW" altLang="en-US" dirty="0"/>
              <a:t>的報告指出，</a:t>
            </a:r>
            <a:r>
              <a:rPr lang="en-US" altLang="zh-TW" dirty="0"/>
              <a:t>2050</a:t>
            </a:r>
            <a:r>
              <a:rPr lang="zh-TW" altLang="en-US" dirty="0" smtClean="0"/>
              <a:t>年時</a:t>
            </a:r>
            <a:r>
              <a:rPr lang="zh-TW" altLang="en-US" dirty="0"/>
              <a:t>境內西語系人口</a:t>
            </a:r>
            <a:r>
              <a:rPr lang="zh-TW" altLang="en-US" dirty="0" smtClean="0"/>
              <a:t>將</a:t>
            </a:r>
            <a:r>
              <a:rPr lang="zh-TW" altLang="en-US" dirty="0"/>
              <a:t>佔美國總人口</a:t>
            </a:r>
            <a:r>
              <a:rPr lang="en-US" altLang="zh-TW" dirty="0"/>
              <a:t>25</a:t>
            </a:r>
            <a:r>
              <a:rPr lang="en-US" altLang="zh-TW" dirty="0" smtClean="0"/>
              <a:t>%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6968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西語系國家與台灣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三貂角是</a:t>
            </a:r>
            <a:r>
              <a:rPr lang="en-US" altLang="zh-TW" dirty="0"/>
              <a:t>Santiago </a:t>
            </a:r>
            <a:r>
              <a:rPr lang="zh-TW" altLang="en-US" dirty="0"/>
              <a:t>的</a:t>
            </a:r>
            <a:r>
              <a:rPr lang="zh-TW" altLang="en-US" dirty="0" smtClean="0"/>
              <a:t>音譯</a:t>
            </a:r>
            <a:endParaRPr lang="en-US" altLang="zh-TW" dirty="0" smtClean="0"/>
          </a:p>
          <a:p>
            <a:r>
              <a:rPr lang="zh-TW" altLang="en-US" dirty="0"/>
              <a:t>三級古蹟屏東萬金</a:t>
            </a:r>
            <a:r>
              <a:rPr lang="zh-TW" altLang="en-US" dirty="0" smtClean="0"/>
              <a:t>天主堂</a:t>
            </a:r>
            <a:endParaRPr lang="en-US" altLang="zh-TW" dirty="0" smtClean="0"/>
          </a:p>
          <a:p>
            <a:r>
              <a:rPr lang="zh-TW" altLang="en-US" dirty="0"/>
              <a:t>美麗</a:t>
            </a:r>
            <a:r>
              <a:rPr lang="zh-TW" altLang="en-US" dirty="0" smtClean="0"/>
              <a:t>華百貨（</a:t>
            </a:r>
            <a:r>
              <a:rPr lang="en-US" altLang="zh-TW" dirty="0"/>
              <a:t>Miramar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es-ES" altLang="zh-TW" dirty="0" smtClean="0"/>
              <a:t>ZARA, CAMPER</a:t>
            </a:r>
          </a:p>
          <a:p>
            <a:r>
              <a:rPr lang="zh-TW" altLang="en-US" dirty="0"/>
              <a:t>西語系邦交</a:t>
            </a:r>
            <a:r>
              <a:rPr lang="zh-TW" altLang="en-US" dirty="0" smtClean="0"/>
              <a:t>國：多明尼加、薩爾瓦多、瓜地馬拉、宏都拉斯、巴拿馬、尼加拉瓜、巴拉圭</a:t>
            </a:r>
            <a:endParaRPr lang="en-US" altLang="zh-TW" dirty="0" smtClean="0"/>
          </a:p>
          <a:p>
            <a:r>
              <a:rPr lang="zh-TW" altLang="en-US" dirty="0"/>
              <a:t>根據經濟部國際貿易局統計資料，阿根廷為台灣在拉丁美洲第</a:t>
            </a:r>
            <a:r>
              <a:rPr lang="en-US" altLang="zh-TW" dirty="0"/>
              <a:t>4</a:t>
            </a:r>
            <a:r>
              <a:rPr lang="zh-TW" altLang="en-US" dirty="0"/>
              <a:t>大貿易夥伴國，僅次於巴西、墨西哥和智利。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72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0536" y="453464"/>
            <a:ext cx="9628632" cy="1362113"/>
          </a:xfrm>
        </p:spPr>
        <p:txBody>
          <a:bodyPr/>
          <a:lstStyle/>
          <a:p>
            <a:r>
              <a:rPr lang="zh-TW" altLang="en-US" dirty="0" smtClean="0"/>
              <a:t>簡單易學，輕鬆使用！！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0913" y="2190749"/>
            <a:ext cx="10367879" cy="43388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/>
              <a:t>容易</a:t>
            </a:r>
            <a:r>
              <a:rPr lang="zh-TW" altLang="en-US" dirty="0" smtClean="0"/>
              <a:t>學習</a:t>
            </a:r>
            <a:r>
              <a:rPr lang="zh-TW" altLang="en-US" dirty="0"/>
              <a:t>：</a:t>
            </a:r>
            <a:r>
              <a:rPr lang="zh-TW" altLang="en-US" dirty="0" smtClean="0"/>
              <a:t>西班牙語</a:t>
            </a:r>
            <a:r>
              <a:rPr lang="zh-TW" altLang="en-US" dirty="0"/>
              <a:t>是其中一種最易學習的語言。很多西班牙詞語都與英語相似。而且，由於西語的讀音可從字面分析拼成，學生可從拚音著手學習更容易掌握讀音，亦更易記住詞彙。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/>
              <a:t>輕鬆</a:t>
            </a:r>
            <a:r>
              <a:rPr lang="zh-TW" altLang="en-US" dirty="0" smtClean="0"/>
              <a:t>旅遊：即使不諳西語亦能到西語地區旅遊，但大多數西班牙語地區的當地人都不大熟悉英語。一口流俐的西班牙語能助你減少人生路不熟帶來的不便，讓你更盡情享受當地的文化。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dirty="0" smtClean="0"/>
              <a:t>美國</a:t>
            </a:r>
            <a:r>
              <a:rPr lang="zh-TW" altLang="en-US" dirty="0"/>
              <a:t>第二官方</a:t>
            </a:r>
            <a:r>
              <a:rPr lang="zh-TW" altLang="en-US" dirty="0" smtClean="0"/>
              <a:t>語言：在</a:t>
            </a:r>
            <a:r>
              <a:rPr lang="zh-TW" altLang="en-US" dirty="0"/>
              <a:t>美國有最少</a:t>
            </a:r>
            <a:r>
              <a:rPr lang="en-US" altLang="zh-TW" dirty="0"/>
              <a:t>3</a:t>
            </a:r>
            <a:r>
              <a:rPr lang="zh-TW" altLang="en-US" dirty="0"/>
              <a:t>千萬人說西班牙語。據</a:t>
            </a:r>
            <a:r>
              <a:rPr lang="en-US" altLang="zh-TW" dirty="0"/>
              <a:t>2010</a:t>
            </a:r>
            <a:r>
              <a:rPr lang="zh-TW" altLang="en-US" dirty="0"/>
              <a:t>年美國人口普查局的美國社區調查發現，有超過</a:t>
            </a:r>
            <a:r>
              <a:rPr lang="en-US" altLang="zh-TW" dirty="0"/>
              <a:t>3550</a:t>
            </a:r>
            <a:r>
              <a:rPr lang="zh-TW" altLang="en-US" dirty="0"/>
              <a:t>萬人口在家中主要以西語交流。學習西語不僅對在美國發展有很大幫助，亦能在學生到美國讀書前為升學作準備。</a:t>
            </a:r>
          </a:p>
        </p:txBody>
      </p:sp>
    </p:spTree>
    <p:extLst>
      <p:ext uri="{BB962C8B-B14F-4D97-AF65-F5344CB8AC3E}">
        <p14:creationId xmlns:p14="http://schemas.microsoft.com/office/powerpoint/2010/main" val="41748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南臺灣哪裡學西班牙語</a:t>
            </a:r>
            <a:r>
              <a:rPr lang="zh-TW" altLang="en-US" dirty="0"/>
              <a:t>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9600" b="1" dirty="0"/>
              <a:t>文藻外語</a:t>
            </a:r>
            <a:r>
              <a:rPr lang="zh-TW" altLang="en-US" sz="9600" b="1" dirty="0" smtClean="0"/>
              <a:t>大學</a:t>
            </a:r>
            <a:endParaRPr lang="en-US" altLang="zh-TW" sz="9600" b="1" dirty="0" smtClean="0"/>
          </a:p>
          <a:p>
            <a:pPr marL="0" indent="0" algn="ctr">
              <a:buNone/>
            </a:pPr>
            <a:r>
              <a:rPr lang="zh-TW" altLang="en-US" sz="9600" b="1" dirty="0" smtClean="0"/>
              <a:t>西班牙</a:t>
            </a:r>
            <a:r>
              <a:rPr lang="zh-TW" altLang="en-US" sz="9600" b="1" dirty="0"/>
              <a:t>語文系</a:t>
            </a:r>
          </a:p>
        </p:txBody>
      </p:sp>
    </p:spTree>
    <p:extLst>
      <p:ext uri="{BB962C8B-B14F-4D97-AF65-F5344CB8AC3E}">
        <p14:creationId xmlns:p14="http://schemas.microsoft.com/office/powerpoint/2010/main" val="38697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b="1" kern="0" dirty="0"/>
              <a:t>認真負責的師資</a:t>
            </a:r>
            <a:r>
              <a:rPr lang="en-US" altLang="zh-TW" sz="3200" b="1" kern="0" dirty="0"/>
              <a:t/>
            </a:r>
            <a:br>
              <a:rPr lang="en-US" altLang="zh-TW" sz="3200" b="1" kern="0" dirty="0"/>
            </a:br>
            <a:r>
              <a:rPr lang="zh-TW" altLang="en-US" sz="3200" b="1" dirty="0">
                <a:latin typeface="+mj-ea"/>
              </a:rPr>
              <a:t>好學</a:t>
            </a:r>
            <a:r>
              <a:rPr lang="zh-TW" altLang="zh-TW" sz="3200" b="1" dirty="0">
                <a:latin typeface="+mj-ea"/>
              </a:rPr>
              <a:t>、</a:t>
            </a:r>
            <a:r>
              <a:rPr lang="zh-TW" altLang="en-US" sz="3200" b="1" dirty="0">
                <a:latin typeface="+mj-ea"/>
              </a:rPr>
              <a:t>活潑的</a:t>
            </a:r>
            <a:r>
              <a:rPr lang="zh-TW" altLang="en-US" sz="3200" b="1" dirty="0" smtClean="0">
                <a:latin typeface="+mj-ea"/>
              </a:rPr>
              <a:t>學生</a:t>
            </a:r>
            <a:endParaRPr lang="zh-TW" alt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76" y="2179312"/>
            <a:ext cx="5903253" cy="432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7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國際交流、交換學生計畫、實習機會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5" descr="plaza_mayordesalama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25" y="2079392"/>
            <a:ext cx="5900058" cy="453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zh-TW" dirty="0" smtClean="0"/>
              <a:t>¡Hola! </a:t>
            </a:r>
            <a:r>
              <a:rPr lang="zh-TW" altLang="en-US" dirty="0" smtClean="0"/>
              <a:t>你好！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41" y="2190750"/>
            <a:ext cx="3428143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5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zh-TW" dirty="0" smtClean="0"/>
              <a:t>Hola, ¿qué tal?</a:t>
            </a:r>
            <a:r>
              <a:rPr lang="zh-TW" altLang="en-US" dirty="0" smtClean="0"/>
              <a:t> 嗨，你好嗎？</a:t>
            </a: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2" y="2421731"/>
            <a:ext cx="5715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2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Te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amo</a:t>
            </a:r>
            <a:r>
              <a:rPr lang="en-US" altLang="zh-TW" dirty="0" smtClean="0"/>
              <a:t>.</a:t>
            </a:r>
            <a:r>
              <a:rPr lang="zh-TW" altLang="en-US" dirty="0" smtClean="0"/>
              <a:t> 我愛你</a:t>
            </a:r>
            <a:endParaRPr lang="zh-TW" alt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2683669"/>
            <a:ext cx="81057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Gracias.</a:t>
            </a:r>
            <a:r>
              <a:rPr lang="zh-TW" altLang="en-US" dirty="0" smtClean="0"/>
              <a:t> 謝謝。</a:t>
            </a:r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2536199"/>
            <a:ext cx="9629775" cy="329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14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094" y="-141668"/>
            <a:ext cx="12643952" cy="556440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60609" y="5422733"/>
            <a:ext cx="396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 ←</a:t>
            </a:r>
            <a:r>
              <a:rPr lang="zh-TW" altLang="en-US" dirty="0" smtClean="0"/>
              <a:t>以</a:t>
            </a:r>
            <a:r>
              <a:rPr lang="zh-TW" altLang="en-US" dirty="0"/>
              <a:t>西班牙語為官方語言的地區</a:t>
            </a:r>
          </a:p>
          <a:p>
            <a:r>
              <a:rPr lang="zh-TW" altLang="en-US" dirty="0"/>
              <a:t>  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60609" y="5745898"/>
            <a:ext cx="8178085" cy="37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 ←</a:t>
            </a:r>
            <a:r>
              <a:rPr lang="zh-TW" altLang="en-US" dirty="0"/>
              <a:t>不以西班牙語為官方語言，但</a:t>
            </a:r>
            <a:r>
              <a:rPr lang="en-US" altLang="zh-TW" dirty="0"/>
              <a:t>25%</a:t>
            </a:r>
            <a:r>
              <a:rPr lang="zh-TW" altLang="en-US" dirty="0"/>
              <a:t>以上人口使用西班牙語的國家及美國各州  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60608" y="6069064"/>
            <a:ext cx="817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 ←</a:t>
            </a:r>
            <a:r>
              <a:rPr lang="zh-TW" altLang="en-US" dirty="0"/>
              <a:t>不以西班牙語為官方語言，但</a:t>
            </a:r>
            <a:r>
              <a:rPr lang="en-US" altLang="zh-TW" dirty="0"/>
              <a:t>10%~20%</a:t>
            </a:r>
            <a:r>
              <a:rPr lang="zh-TW" altLang="en-US" dirty="0"/>
              <a:t>人口使用西班牙語的國家及美國各州  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60607" y="6392229"/>
            <a:ext cx="8178085" cy="37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 ←</a:t>
            </a:r>
            <a:r>
              <a:rPr lang="zh-TW" altLang="en-US" dirty="0"/>
              <a:t>不以西班牙語為官方語言，但</a:t>
            </a:r>
            <a:r>
              <a:rPr lang="en-US" altLang="zh-TW" dirty="0"/>
              <a:t>5%~9.9%</a:t>
            </a:r>
            <a:r>
              <a:rPr lang="zh-TW" altLang="en-US" dirty="0"/>
              <a:t>以上人 </a:t>
            </a:r>
          </a:p>
        </p:txBody>
      </p:sp>
      <p:sp>
        <p:nvSpPr>
          <p:cNvPr id="12" name="矩形 11"/>
          <p:cNvSpPr/>
          <p:nvPr/>
        </p:nvSpPr>
        <p:spPr>
          <a:xfrm>
            <a:off x="103031" y="5474714"/>
            <a:ext cx="257575" cy="245193"/>
          </a:xfrm>
          <a:prstGeom prst="rect">
            <a:avLst/>
          </a:prstGeom>
          <a:solidFill>
            <a:srgbClr val="0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03031" y="5810006"/>
            <a:ext cx="257575" cy="245193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03030" y="6131133"/>
            <a:ext cx="257575" cy="245193"/>
          </a:xfrm>
          <a:prstGeom prst="rect">
            <a:avLst/>
          </a:prstGeom>
          <a:solidFill>
            <a:srgbClr val="008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03029" y="6496193"/>
            <a:ext cx="257575" cy="245193"/>
          </a:xfrm>
          <a:prstGeom prst="rect">
            <a:avLst/>
          </a:prstGeom>
          <a:solidFill>
            <a:srgbClr val="78C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82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zh-TW" dirty="0" smtClean="0"/>
              <a:t>¡Adiós! </a:t>
            </a:r>
            <a:r>
              <a:rPr lang="zh-TW" altLang="en-US" dirty="0" smtClean="0"/>
              <a:t>再見！</a:t>
            </a:r>
            <a:endParaRPr lang="zh-TW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2" y="2278856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5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文藻西文系全體師生歡迎你！</a:t>
            </a:r>
            <a:endParaRPr lang="zh-TW" alt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7" y="2190750"/>
            <a:ext cx="5314951" cy="39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5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旅遊景點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41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聖家</a:t>
            </a:r>
            <a:r>
              <a:rPr lang="zh-TW" altLang="en-US" dirty="0" smtClean="0"/>
              <a:t>堂  </a:t>
            </a:r>
            <a:r>
              <a:rPr lang="en-US" altLang="zh-TW" dirty="0" smtClean="0"/>
              <a:t>La </a:t>
            </a:r>
            <a:r>
              <a:rPr lang="en-US" altLang="zh-TW" dirty="0" err="1"/>
              <a:t>Sagrada</a:t>
            </a:r>
            <a:r>
              <a:rPr lang="en-US" altLang="zh-TW" dirty="0"/>
              <a:t> </a:t>
            </a:r>
            <a:r>
              <a:rPr lang="en-US" altLang="zh-TW" dirty="0" err="1" smtClean="0"/>
              <a:t>Família</a:t>
            </a:r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16" y="1883180"/>
            <a:ext cx="4423865" cy="479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38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馬丘比丘</a:t>
            </a:r>
            <a:r>
              <a:rPr lang="zh-TW" altLang="en-US" dirty="0"/>
              <a:t> </a:t>
            </a:r>
            <a:r>
              <a:rPr lang="es-ES" altLang="zh-TW" dirty="0" smtClean="0"/>
              <a:t>Machu </a:t>
            </a:r>
            <a:r>
              <a:rPr lang="es-ES" altLang="zh-TW" dirty="0"/>
              <a:t>Picchu 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83" y="1974658"/>
            <a:ext cx="6137563" cy="460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7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「天空之鏡」</a:t>
            </a:r>
            <a:r>
              <a:rPr lang="en-US" altLang="zh-TW" dirty="0"/>
              <a:t>–</a:t>
            </a:r>
            <a:r>
              <a:rPr lang="zh-TW" altLang="en-US" dirty="0"/>
              <a:t>烏尤尼鹽湖</a:t>
            </a:r>
            <a:r>
              <a:rPr lang="en-US" altLang="zh-TW" dirty="0"/>
              <a:t>(</a:t>
            </a:r>
            <a:r>
              <a:rPr lang="en-US" altLang="zh-TW" dirty="0" err="1"/>
              <a:t>Salar</a:t>
            </a:r>
            <a:r>
              <a:rPr lang="en-US" altLang="zh-TW" dirty="0"/>
              <a:t> de </a:t>
            </a:r>
            <a:r>
              <a:rPr lang="en-US" altLang="zh-TW" dirty="0" err="1" smtClean="0"/>
              <a:t>Uyuni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08" y="2368260"/>
            <a:ext cx="6331527" cy="356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5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美食介紹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16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ducation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ducation_16x9_TP103462901" id="{15AD6F34-8E41-4BD8-B888-09CC677BE5F7}" vid="{888EDF1F-802F-4266-AC32-2D64700694C0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教育主題簡報，黑板插圖設計 (寬螢幕)</Template>
  <TotalTime>0</TotalTime>
  <Words>778</Words>
  <Application>Microsoft Office PowerPoint</Application>
  <PresentationFormat>自訂</PresentationFormat>
  <Paragraphs>69</Paragraphs>
  <Slides>41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Education 16x9</vt:lpstr>
      <vt:lpstr>文藻外語大學 西班牙語文系簡介</vt:lpstr>
      <vt:lpstr>你知道這些品牌來自哪裡嗎？</vt:lpstr>
      <vt:lpstr>西班牙語到底是第幾大語言？ </vt:lpstr>
      <vt:lpstr>PowerPoint 簡報</vt:lpstr>
      <vt:lpstr>旅遊景點</vt:lpstr>
      <vt:lpstr>聖家堂  La Sagrada Família</vt:lpstr>
      <vt:lpstr>馬丘比丘 Machu Picchu </vt:lpstr>
      <vt:lpstr>「天空之鏡」–烏尤尼鹽湖(Salar de Uyuni)</vt:lpstr>
      <vt:lpstr>美食介紹</vt:lpstr>
      <vt:lpstr>Paella 西班牙燉飯</vt:lpstr>
      <vt:lpstr>下酒菜 Tapas</vt:lpstr>
      <vt:lpstr>著名文學</vt:lpstr>
      <vt:lpstr>唐吉軻德 Don Quijote</vt:lpstr>
      <vt:lpstr>百年孤寂 Cien años de soledad</vt:lpstr>
      <vt:lpstr>時間裁縫師 El tiempo entre costuras</vt:lpstr>
      <vt:lpstr>藝術</vt:lpstr>
      <vt:lpstr>達利- 記憶的堅持</vt:lpstr>
      <vt:lpstr>畢卡索-格爾尼卡</vt:lpstr>
      <vt:lpstr>舞蹈</vt:lpstr>
      <vt:lpstr>佛朗明哥舞  Flamenco</vt:lpstr>
      <vt:lpstr>節慶</vt:lpstr>
      <vt:lpstr>奔牛節 Los San Fermines</vt:lpstr>
      <vt:lpstr>西班牙蕃茄節La Tomatina </vt:lpstr>
      <vt:lpstr>電影</vt:lpstr>
      <vt:lpstr>摩托車日記</vt:lpstr>
      <vt:lpstr>情遇巴塞隆納</vt:lpstr>
      <vt:lpstr>生命中最抓狂的小事</vt:lpstr>
      <vt:lpstr>學西班牙文的優勢？</vt:lpstr>
      <vt:lpstr>英文不夠看 全球瘋學西班牙文</vt:lpstr>
      <vt:lpstr>英文不夠看 全球瘋學西班牙文</vt:lpstr>
      <vt:lpstr>西語系國家與台灣</vt:lpstr>
      <vt:lpstr>簡單易學，輕鬆使用！！</vt:lpstr>
      <vt:lpstr>南臺灣哪裡學西班牙語？</vt:lpstr>
      <vt:lpstr>認真負責的師資 好學、活潑的學生</vt:lpstr>
      <vt:lpstr>國際交流、交換學生計畫、實習機會</vt:lpstr>
      <vt:lpstr>¡Hola! 你好！</vt:lpstr>
      <vt:lpstr>Hola, ¿qué tal? 嗨，你好嗎？</vt:lpstr>
      <vt:lpstr>Te amo. 我愛你</vt:lpstr>
      <vt:lpstr>Gracias. 謝謝。</vt:lpstr>
      <vt:lpstr>¡Adiós! 再見！</vt:lpstr>
      <vt:lpstr>文藻西文系全體師生歡迎你！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2015-05-06T15:34:48Z</dcterms:created>
  <dcterms:modified xsi:type="dcterms:W3CDTF">2016-02-23T08:41:10Z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