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15" r:id="rId2"/>
    <p:sldId id="516" r:id="rId3"/>
    <p:sldId id="517" r:id="rId4"/>
    <p:sldId id="483" r:id="rId5"/>
    <p:sldId id="519" r:id="rId6"/>
    <p:sldId id="532" r:id="rId7"/>
    <p:sldId id="533" r:id="rId8"/>
    <p:sldId id="534" r:id="rId9"/>
    <p:sldId id="520" r:id="rId10"/>
    <p:sldId id="525" r:id="rId11"/>
    <p:sldId id="527" r:id="rId12"/>
    <p:sldId id="536" r:id="rId13"/>
    <p:sldId id="537" r:id="rId14"/>
    <p:sldId id="530" r:id="rId15"/>
    <p:sldId id="529" r:id="rId16"/>
    <p:sldId id="531" r:id="rId17"/>
    <p:sldId id="542" r:id="rId18"/>
    <p:sldId id="538" r:id="rId19"/>
    <p:sldId id="539" r:id="rId20"/>
    <p:sldId id="540" r:id="rId21"/>
    <p:sldId id="541" r:id="rId22"/>
    <p:sldId id="535" r:id="rId23"/>
    <p:sldId id="506" r:id="rId24"/>
    <p:sldId id="485" r:id="rId25"/>
    <p:sldId id="505" r:id="rId26"/>
    <p:sldId id="543" r:id="rId27"/>
    <p:sldId id="489" r:id="rId28"/>
    <p:sldId id="490" r:id="rId29"/>
    <p:sldId id="487" r:id="rId30"/>
    <p:sldId id="507" r:id="rId31"/>
    <p:sldId id="508" r:id="rId32"/>
    <p:sldId id="512" r:id="rId33"/>
    <p:sldId id="513" r:id="rId34"/>
    <p:sldId id="491" r:id="rId35"/>
    <p:sldId id="493" r:id="rId36"/>
    <p:sldId id="496" r:id="rId37"/>
    <p:sldId id="501" r:id="rId38"/>
    <p:sldId id="546" r:id="rId39"/>
    <p:sldId id="544" r:id="rId40"/>
    <p:sldId id="545" r:id="rId41"/>
    <p:sldId id="504" r:id="rId42"/>
    <p:sldId id="310" r:id="rId43"/>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00FF"/>
    <a:srgbClr val="003399"/>
    <a:srgbClr val="FF0066"/>
    <a:srgbClr val="663300"/>
    <a:srgbClr val="FF9900"/>
    <a:srgbClr val="3366CC"/>
    <a:srgbClr val="FF0000"/>
    <a:srgbClr val="00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2" autoAdjust="0"/>
    <p:restoredTop sz="86389" autoAdjust="0"/>
  </p:normalViewPr>
  <p:slideViewPr>
    <p:cSldViewPr>
      <p:cViewPr varScale="1">
        <p:scale>
          <a:sx n="48" d="100"/>
          <a:sy n="48" d="100"/>
        </p:scale>
        <p:origin x="182" y="38"/>
      </p:cViewPr>
      <p:guideLst>
        <p:guide orient="horz" pos="2160"/>
        <p:guide pos="2880"/>
      </p:guideLst>
    </p:cSldViewPr>
  </p:slideViewPr>
  <p:outlineViewPr>
    <p:cViewPr>
      <p:scale>
        <a:sx n="33" d="100"/>
        <a:sy n="33" d="100"/>
      </p:scale>
      <p:origin x="0" y="1146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59CAC816-E10C-4515-A4AE-D3E62A7A47E0}" type="datetimeFigureOut">
              <a:rPr lang="zh-TW" altLang="en-US"/>
              <a:pPr>
                <a:defRPr/>
              </a:pPr>
              <a:t>2016/2/25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Arial" charset="0"/>
              </a:defRPr>
            </a:lvl1pPr>
          </a:lstStyle>
          <a:p>
            <a:pPr>
              <a:defRPr/>
            </a:pPr>
            <a:fld id="{3E756280-915C-46B0-8D32-FE166F25C5DC}" type="slidenum">
              <a:rPr lang="zh-TW" altLang="en-US"/>
              <a:pPr>
                <a:defRPr/>
              </a:pPr>
              <a:t>‹#›</a:t>
            </a:fld>
            <a:endParaRPr lang="zh-TW" altLang="en-US"/>
          </a:p>
        </p:txBody>
      </p:sp>
    </p:spTree>
    <p:extLst>
      <p:ext uri="{BB962C8B-B14F-4D97-AF65-F5344CB8AC3E}">
        <p14:creationId xmlns:p14="http://schemas.microsoft.com/office/powerpoint/2010/main" val="7205663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307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953FB86F-AA6C-4A39-AA6F-F8982B44E4F3}" type="slidenum">
              <a:rPr lang="zh-TW" altLang="en-US" smtClean="0"/>
              <a:pPr/>
              <a:t>27</a:t>
            </a:fld>
            <a:endParaRPr lang="en-US" altLang="zh-TW" smtClean="0"/>
          </a:p>
        </p:txBody>
      </p:sp>
    </p:spTree>
    <p:extLst>
      <p:ext uri="{BB962C8B-B14F-4D97-AF65-F5344CB8AC3E}">
        <p14:creationId xmlns:p14="http://schemas.microsoft.com/office/powerpoint/2010/main" val="227678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31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pitchFamily="18" charset="-120"/>
              </a:defRPr>
            </a:lvl1pPr>
            <a:lvl2pPr marL="742950" indent="-285750">
              <a:defRPr kumimoji="1">
                <a:solidFill>
                  <a:schemeClr val="tx1"/>
                </a:solidFill>
                <a:latin typeface="Arial" charset="0"/>
                <a:ea typeface="新細明體" pitchFamily="18" charset="-120"/>
              </a:defRPr>
            </a:lvl2pPr>
            <a:lvl3pPr marL="1143000" indent="-228600">
              <a:defRPr kumimoji="1">
                <a:solidFill>
                  <a:schemeClr val="tx1"/>
                </a:solidFill>
                <a:latin typeface="Arial" charset="0"/>
                <a:ea typeface="新細明體" pitchFamily="18" charset="-120"/>
              </a:defRPr>
            </a:lvl3pPr>
            <a:lvl4pPr marL="1600200" indent="-228600">
              <a:defRPr kumimoji="1">
                <a:solidFill>
                  <a:schemeClr val="tx1"/>
                </a:solidFill>
                <a:latin typeface="Arial" charset="0"/>
                <a:ea typeface="新細明體" pitchFamily="18" charset="-120"/>
              </a:defRPr>
            </a:lvl4pPr>
            <a:lvl5pPr marL="2057400" indent="-22860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fld id="{9AFBEDBA-1473-465A-8C53-4931D02D0C6B}" type="slidenum">
              <a:rPr lang="zh-TW" altLang="en-US" smtClean="0"/>
              <a:pPr/>
              <a:t>28</a:t>
            </a:fld>
            <a:endParaRPr lang="en-US" altLang="zh-TW" smtClean="0"/>
          </a:p>
        </p:txBody>
      </p:sp>
    </p:spTree>
    <p:extLst>
      <p:ext uri="{BB962C8B-B14F-4D97-AF65-F5344CB8AC3E}">
        <p14:creationId xmlns:p14="http://schemas.microsoft.com/office/powerpoint/2010/main" val="75088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86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04A6221C-EDF1-4225-BA72-221C174DF35B}" type="slidenum">
              <a:rPr lang="zh-TW" altLang="en-US"/>
              <a:pPr/>
              <a:t>30</a:t>
            </a:fld>
            <a:endParaRPr lang="zh-TW" altLang="en-US"/>
          </a:p>
        </p:txBody>
      </p:sp>
    </p:spTree>
    <p:extLst>
      <p:ext uri="{BB962C8B-B14F-4D97-AF65-F5344CB8AC3E}">
        <p14:creationId xmlns:p14="http://schemas.microsoft.com/office/powerpoint/2010/main" val="254569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297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DF74F526-A0CF-4480-991E-B8B6FFD8DDCE}" type="slidenum">
              <a:rPr lang="zh-TW" altLang="en-US"/>
              <a:pPr/>
              <a:t>31</a:t>
            </a:fld>
            <a:endParaRPr lang="zh-TW" altLang="en-US"/>
          </a:p>
        </p:txBody>
      </p:sp>
    </p:spTree>
    <p:extLst>
      <p:ext uri="{BB962C8B-B14F-4D97-AF65-F5344CB8AC3E}">
        <p14:creationId xmlns:p14="http://schemas.microsoft.com/office/powerpoint/2010/main" val="249630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31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fld id="{CAD8ABB2-993F-4A2D-85CB-DDCF2723167F}" type="slidenum">
              <a:rPr lang="zh-TW" altLang="en-US"/>
              <a:pPr/>
              <a:t>33</a:t>
            </a:fld>
            <a:endParaRPr lang="zh-TW" altLang="en-US"/>
          </a:p>
        </p:txBody>
      </p:sp>
    </p:spTree>
    <p:extLst>
      <p:ext uri="{BB962C8B-B14F-4D97-AF65-F5344CB8AC3E}">
        <p14:creationId xmlns:p14="http://schemas.microsoft.com/office/powerpoint/2010/main" val="6895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smtClean="0"/>
              <a:t>按一下以編輯母片副標題樣式</a:t>
            </a:r>
            <a:endParaRPr lang="zh-TW" altLang="en-US" dirty="0"/>
          </a:p>
        </p:txBody>
      </p:sp>
      <p:sp>
        <p:nvSpPr>
          <p:cNvPr id="4" name="Rectangle 4"/>
          <p:cNvSpPr>
            <a:spLocks noGrp="1" noChangeArrowheads="1"/>
          </p:cNvSpPr>
          <p:nvPr>
            <p:ph type="dt" sz="half" idx="10"/>
          </p:nvPr>
        </p:nvSpPr>
        <p:spPr>
          <a:xfrm>
            <a:off x="457200" y="6245225"/>
            <a:ext cx="1377950" cy="352425"/>
          </a:xfrm>
        </p:spPr>
        <p:txBody>
          <a:bodyPr/>
          <a:lstStyle>
            <a:lvl1pPr>
              <a:defRPr sz="1600">
                <a:solidFill>
                  <a:srgbClr val="FFC000"/>
                </a:solidFill>
                <a:latin typeface="+mn-lt"/>
                <a:ea typeface="標楷體" pitchFamily="65" charset="-120"/>
              </a:defRPr>
            </a:lvl1pPr>
          </a:lstStyle>
          <a:p>
            <a:pPr>
              <a:defRPr/>
            </a:pPr>
            <a:endParaRPr lang="en-US" altLang="zh-TW" dirty="0"/>
          </a:p>
        </p:txBody>
      </p:sp>
      <p:sp>
        <p:nvSpPr>
          <p:cNvPr id="5" name="Rectangle 6"/>
          <p:cNvSpPr>
            <a:spLocks noGrp="1" noChangeArrowheads="1"/>
          </p:cNvSpPr>
          <p:nvPr>
            <p:ph type="sldNum" sz="quarter" idx="12"/>
          </p:nvPr>
        </p:nvSpPr>
        <p:spPr>
          <a:xfrm>
            <a:off x="6553200" y="6245225"/>
            <a:ext cx="2133600" cy="476250"/>
          </a:xfrm>
          <a:ln/>
        </p:spPr>
        <p:txBody>
          <a:bodyPr/>
          <a:lstStyle>
            <a:lvl1pPr>
              <a:defRPr/>
            </a:lvl1pPr>
          </a:lstStyle>
          <a:p>
            <a:pPr>
              <a:defRPr/>
            </a:pPr>
            <a:fld id="{CD5C1881-647A-4722-AE41-7E953D845EB0}" type="slidenum">
              <a:rPr lang="en-US" altLang="zh-TW" smtClean="0"/>
              <a:pPr>
                <a:defRPr/>
              </a:pPr>
              <a:t>‹#›</a:t>
            </a:fld>
            <a:endParaRPr lang="en-US" altLang="zh-TW" dirty="0"/>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2051720" y="53752"/>
            <a:ext cx="6635080" cy="1143000"/>
          </a:xfrm>
        </p:spPr>
        <p:txBody>
          <a:bodyPr/>
          <a:lstStyle>
            <a:lvl1pPr algn="l">
              <a:defRPr sz="4000" b="1" baseline="0">
                <a:solidFill>
                  <a:srgbClr val="000099"/>
                </a:solidFill>
                <a:effectLst/>
                <a:latin typeface="Arial" pitchFamily="34" charset="0"/>
                <a:ea typeface="標楷體" pitchFamily="65" charset="-120"/>
              </a:defRPr>
            </a:lvl1p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marL="342900" indent="-342900">
              <a:buClr>
                <a:srgbClr val="C00000"/>
              </a:buClr>
              <a:buSzPct val="90000"/>
              <a:buFont typeface="Wingdings" pitchFamily="2" charset="2"/>
              <a:buChar char="l"/>
              <a:defRPr sz="2800" b="0" baseline="0">
                <a:solidFill>
                  <a:srgbClr val="000099"/>
                </a:solidFill>
                <a:latin typeface="Arial Unicode MS" pitchFamily="34" charset="-120"/>
                <a:ea typeface="標楷體" pitchFamily="65" charset="-120"/>
              </a:defRPr>
            </a:lvl1pPr>
            <a:lvl2pPr marL="742950" indent="-285750">
              <a:buClr>
                <a:srgbClr val="C00000"/>
              </a:buClr>
              <a:buSzPct val="80000"/>
              <a:buFont typeface="Wingdings" pitchFamily="2" charset="2"/>
              <a:buChar char="l"/>
              <a:defRPr sz="2400" b="0" baseline="0">
                <a:solidFill>
                  <a:srgbClr val="000099"/>
                </a:solidFill>
                <a:latin typeface="Arial Unicode MS" pitchFamily="34" charset="-120"/>
                <a:ea typeface="標楷體" pitchFamily="65" charset="-120"/>
              </a:defRPr>
            </a:lvl2pPr>
            <a:lvl3pPr marL="1143000" indent="-228600">
              <a:buClr>
                <a:srgbClr val="663300"/>
              </a:buClr>
              <a:buSzPct val="60000"/>
              <a:buFont typeface="Wingdings" pitchFamily="2" charset="2"/>
              <a:buChar char="l"/>
              <a:defRPr sz="2000" b="0" baseline="0">
                <a:solidFill>
                  <a:srgbClr val="000099"/>
                </a:solidFill>
                <a:latin typeface="Arial Unicode MS" pitchFamily="34" charset="-120"/>
                <a:ea typeface="標楷體" pitchFamily="65" charset="-120"/>
              </a:defRPr>
            </a:lvl3pPr>
            <a:lvl4pPr marL="1600200" indent="-228600">
              <a:buClr>
                <a:srgbClr val="663300"/>
              </a:buClr>
              <a:buSzPct val="40000"/>
              <a:buFont typeface="Wingdings" pitchFamily="2" charset="2"/>
              <a:buChar char="l"/>
              <a:defRPr sz="1800" b="0" baseline="0">
                <a:solidFill>
                  <a:srgbClr val="000099"/>
                </a:solidFill>
                <a:latin typeface="Arial Unicode MS" pitchFamily="34" charset="-120"/>
                <a:ea typeface="標楷體" pitchFamily="65" charset="-120"/>
              </a:defRPr>
            </a:lvl4pPr>
            <a:lvl5pPr marL="2057400" indent="-228600">
              <a:buClr>
                <a:srgbClr val="000099"/>
              </a:buClr>
              <a:buSzPct val="25000"/>
              <a:buFont typeface="Wingdings" pitchFamily="2" charset="2"/>
              <a:buChar char="l"/>
              <a:defRPr sz="1600" b="0" baseline="0">
                <a:solidFill>
                  <a:srgbClr val="000099"/>
                </a:solidFill>
                <a:latin typeface="Arial Unicode MS" pitchFamily="34"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D5C1881-647A-4722-AE41-7E953D845EB0}" type="slidenum">
              <a:rPr lang="en-US" altLang="zh-TW" smtClean="0"/>
              <a:pPr>
                <a:defRPr/>
              </a:pPr>
              <a:t>‹#›</a:t>
            </a:fld>
            <a:endParaRPr lang="en-US" altLang="zh-TW" dirty="0"/>
          </a:p>
        </p:txBody>
      </p:sp>
    </p:spTree>
  </p:cSld>
  <p:clrMapOvr>
    <a:masterClrMapping/>
  </p:clrMapOvr>
  <p:transition spd="med">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vl1pPr>
          </a:lstStyle>
          <a:p>
            <a:pPr>
              <a:defRPr/>
            </a:pPr>
            <a:fld id="{FF3E7BA5-3925-4D54-975F-A1F6D2FB1764}" type="slidenum">
              <a:rPr lang="en-US" altLang="zh-TW"/>
              <a:pPr>
                <a:defRPr/>
              </a:pPr>
              <a:t>‹#›</a:t>
            </a:fld>
            <a:endParaRPr lang="en-US" altLang="zh-TW"/>
          </a:p>
        </p:txBody>
      </p:sp>
    </p:spTree>
    <p:extLst>
      <p:ext uri="{BB962C8B-B14F-4D97-AF65-F5344CB8AC3E}">
        <p14:creationId xmlns:p14="http://schemas.microsoft.com/office/powerpoint/2010/main" val="153044644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533400" y="457200"/>
            <a:ext cx="7772400" cy="146208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139"/>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p:cNvSpPr>
            <a:spLocks noGrp="1" noChangeArrowheads="1"/>
          </p:cNvSpPr>
          <p:nvPr>
            <p:ph type="sldNum" sz="quarter" idx="12"/>
          </p:nvPr>
        </p:nvSpPr>
        <p:spPr>
          <a:ln/>
        </p:spPr>
        <p:txBody>
          <a:bodyPr/>
          <a:lstStyle>
            <a:lvl1pPr>
              <a:defRPr/>
            </a:lvl1pPr>
          </a:lstStyle>
          <a:p>
            <a:pPr>
              <a:defRPr/>
            </a:pPr>
            <a:fld id="{DD83394D-9275-437F-B50C-64994C90B6BA}" type="slidenum">
              <a:rPr lang="zh-TW" altLang="en-US"/>
              <a:pPr>
                <a:defRPr/>
              </a:pPr>
              <a:t>‹#›</a:t>
            </a:fld>
            <a:endParaRPr lang="en-US" altLang="zh-TW"/>
          </a:p>
        </p:txBody>
      </p:sp>
    </p:spTree>
    <p:extLst>
      <p:ext uri="{BB962C8B-B14F-4D97-AF65-F5344CB8AC3E}">
        <p14:creationId xmlns:p14="http://schemas.microsoft.com/office/powerpoint/2010/main" val="3224774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ECF2981-DEE5-4EA1-B097-83C7C0549946}" type="slidenum">
              <a:rPr lang="en-US" altLang="zh-TW"/>
              <a:pPr>
                <a:defRPr/>
              </a:pPr>
              <a:t>‹#›</a:t>
            </a:fld>
            <a:endParaRPr lang="en-US" altLang="zh-TW"/>
          </a:p>
        </p:txBody>
      </p:sp>
      <p:pic>
        <p:nvPicPr>
          <p:cNvPr id="3079" name="Picture 2" descr="0a01a"/>
          <p:cNvPicPr>
            <a:picLocks noChangeAspect="1" noChangeArrowheads="1"/>
          </p:cNvPicPr>
          <p:nvPr/>
        </p:nvPicPr>
        <p:blipFill>
          <a:blip r:embed="rId7" cstate="print"/>
          <a:srcRect/>
          <a:stretch>
            <a:fillRect/>
          </a:stretch>
        </p:blipFill>
        <p:spPr bwMode="auto">
          <a:xfrm>
            <a:off x="0" y="0"/>
            <a:ext cx="9144000" cy="68659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79" r:id="rId2"/>
    <p:sldLayoutId id="2147483681" r:id="rId3"/>
    <p:sldLayoutId id="2147483682" r:id="rId4"/>
  </p:sldLayoutIdLst>
  <p:transition spd="med">
    <p:random/>
  </p:transition>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544" y="2130425"/>
            <a:ext cx="8219256" cy="1470025"/>
          </a:xfrm>
        </p:spPr>
        <p:txBody>
          <a:bodyPr/>
          <a:lstStyle/>
          <a:p>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醫療最前線</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護理助人專業最美</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p:txBody>
          <a:bodyPr/>
          <a:lstStyle/>
          <a:p>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輔英科技大學護理系</a:t>
            </a:r>
            <a:endPar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4000" dirty="0" smtClean="0">
                <a:latin typeface="Times New Roman" panose="02020603050405020304" pitchFamily="18" charset="0"/>
                <a:ea typeface="標楷體" panose="03000509000000000000" pitchFamily="65" charset="-120"/>
                <a:cs typeface="Times New Roman" panose="02020603050405020304" pitchFamily="18" charset="0"/>
              </a:rPr>
              <a:t>曾慧雯老</a:t>
            </a:r>
            <a:r>
              <a:rPr lang="zh-TW" altLang="en-US" sz="4000" dirty="0">
                <a:latin typeface="Times New Roman" panose="02020603050405020304" pitchFamily="18" charset="0"/>
                <a:ea typeface="標楷體" panose="03000509000000000000" pitchFamily="65" charset="-120"/>
                <a:cs typeface="Times New Roman" panose="02020603050405020304" pitchFamily="18" charset="0"/>
              </a:rPr>
              <a:t>師</a:t>
            </a:r>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1</a:t>
            </a:fld>
            <a:endParaRPr lang="en-US" altLang="zh-TW" dirty="0"/>
          </a:p>
        </p:txBody>
      </p:sp>
    </p:spTree>
    <p:extLst>
      <p:ext uri="{BB962C8B-B14F-4D97-AF65-F5344CB8AC3E}">
        <p14:creationId xmlns:p14="http://schemas.microsoft.com/office/powerpoint/2010/main" val="3139265375"/>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8" descr="C:\Documents and Settings\Administrator\桌面\B333圖檔\P05-01.jpg"/>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620713"/>
            <a:ext cx="7488237" cy="5688012"/>
          </a:xfrm>
          <a:noFill/>
        </p:spPr>
      </p:pic>
    </p:spTree>
    <p:extLst>
      <p:ext uri="{BB962C8B-B14F-4D97-AF65-F5344CB8AC3E}">
        <p14:creationId xmlns:p14="http://schemas.microsoft.com/office/powerpoint/2010/main" val="3866061965"/>
      </p:ext>
    </p:extLst>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8" descr="C:\Documents and Settings\Administrator\桌面\B333圖檔\F05-01.jpg"/>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00113" y="260648"/>
            <a:ext cx="6984255" cy="5976664"/>
          </a:xfrm>
          <a:noFill/>
        </p:spPr>
      </p:pic>
    </p:spTree>
    <p:extLst>
      <p:ext uri="{BB962C8B-B14F-4D97-AF65-F5344CB8AC3E}">
        <p14:creationId xmlns:p14="http://schemas.microsoft.com/office/powerpoint/2010/main" val="520062835"/>
      </p:ext>
    </p:extLst>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www.fy.edu.tw</a:t>
            </a:r>
            <a:endParaRPr lang="zh-TW" altLang="en-US" dirty="0"/>
          </a:p>
        </p:txBody>
      </p:sp>
      <p:sp>
        <p:nvSpPr>
          <p:cNvPr id="6" name="內容版面配置區 5"/>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12</a:t>
            </a:fld>
            <a:endParaRPr lang="en-US" altLang="zh-TW"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384"/>
            <a:ext cx="9144000" cy="6138293"/>
          </a:xfrm>
          <a:prstGeom prst="rect">
            <a:avLst/>
          </a:prstGeom>
          <a:noFill/>
          <a:ln>
            <a:noFill/>
          </a:ln>
          <a:effectLst>
            <a:outerShdw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310815"/>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13</a:t>
            </a:fld>
            <a:endParaRPr lang="en-US" altLang="zh-TW" dirty="0"/>
          </a:p>
        </p:txBody>
      </p:sp>
      <p:pic>
        <p:nvPicPr>
          <p:cNvPr id="5" name="Picture 4" descr="Picture explan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938"/>
            <a:ext cx="9144000" cy="313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Grp="1" noChangeAspect="1" noChangeArrowheads="1"/>
          </p:cNvPicPr>
          <p:nvPr>
            <p:ph idx="1"/>
          </p:nvPr>
        </p:nvPicPr>
        <p:blipFill>
          <a:blip r:embed="rId3" cstate="print"/>
          <a:srcRect/>
          <a:stretch>
            <a:fillRect/>
          </a:stretch>
        </p:blipFill>
        <p:spPr bwMode="auto">
          <a:xfrm>
            <a:off x="5421156" y="3784461"/>
            <a:ext cx="3727780" cy="2913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群組 6"/>
          <p:cNvGrpSpPr/>
          <p:nvPr/>
        </p:nvGrpSpPr>
        <p:grpSpPr>
          <a:xfrm>
            <a:off x="107504" y="2204864"/>
            <a:ext cx="4536504" cy="4653136"/>
            <a:chOff x="101876" y="1499399"/>
            <a:chExt cx="3029964" cy="4809921"/>
          </a:xfrm>
        </p:grpSpPr>
        <p:pic>
          <p:nvPicPr>
            <p:cNvPr id="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2962" y="1511386"/>
              <a:ext cx="1558878" cy="10436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653" y="1499399"/>
              <a:ext cx="1800200" cy="12051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988" y="2555018"/>
              <a:ext cx="2009522" cy="14457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876" y="2660161"/>
              <a:ext cx="1863755" cy="11965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xx\Desktop\102.05.15 學輔簡報\100.10.28 標竿學習(高應大)\IMG_817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5883" y="5112474"/>
              <a:ext cx="1595957" cy="1196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C:\Users\xx\Desktop\102.05.15 學輔簡報\100.11.28 學輔自評\IMG_83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876" y="5112474"/>
              <a:ext cx="1595957" cy="1196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876" y="3825360"/>
              <a:ext cx="1905250" cy="1383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24154" y="3922990"/>
              <a:ext cx="1707686" cy="12830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8"/>
          <p:cNvPicPr>
            <a:picLocks noChangeAspect="1" noChangeArrowheads="1"/>
          </p:cNvPicPr>
          <p:nvPr/>
        </p:nvPicPr>
        <p:blipFill>
          <a:blip r:embed="rId12" cstate="print"/>
          <a:srcRect/>
          <a:stretch>
            <a:fillRect/>
          </a:stretch>
        </p:blipFill>
        <p:spPr bwMode="auto">
          <a:xfrm>
            <a:off x="4604496" y="2891416"/>
            <a:ext cx="2130318" cy="1459481"/>
          </a:xfrm>
          <a:prstGeom prst="rect">
            <a:avLst/>
          </a:prstGeom>
          <a:noFill/>
          <a:ln w="9525">
            <a:noFill/>
            <a:miter lim="800000"/>
            <a:headEnd/>
            <a:tailEnd/>
          </a:ln>
          <a:effectLst/>
        </p:spPr>
      </p:pic>
      <p:pic>
        <p:nvPicPr>
          <p:cNvPr id="17" name="圖片 10"/>
          <p:cNvPicPr>
            <a:picLocks noChangeAspect="1"/>
          </p:cNvPicPr>
          <p:nvPr/>
        </p:nvPicPr>
        <p:blipFill>
          <a:blip r:embed="rId13" cstate="print">
            <a:extLst/>
          </a:blip>
          <a:srcRect/>
          <a:stretch>
            <a:fillRect/>
          </a:stretch>
        </p:blipFill>
        <p:spPr bwMode="auto">
          <a:xfrm>
            <a:off x="7161448" y="3296302"/>
            <a:ext cx="2009446" cy="1451271"/>
          </a:xfrm>
          <a:prstGeom prst="rect">
            <a:avLst/>
          </a:prstGeom>
          <a:ln>
            <a:noFill/>
          </a:ln>
          <a:effectLst>
            <a:softEdge rad="112500"/>
          </a:effectLst>
          <a:extLst/>
        </p:spPr>
      </p:pic>
    </p:spTree>
    <p:extLst>
      <p:ext uri="{BB962C8B-B14F-4D97-AF65-F5344CB8AC3E}">
        <p14:creationId xmlns:p14="http://schemas.microsoft.com/office/powerpoint/2010/main" val="2468235373"/>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1"/>
            <a:r>
              <a:rPr lang="zh-TW" altLang="en-US" sz="4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護理專業的</a:t>
            </a:r>
            <a:r>
              <a:rPr lang="zh-TW" altLang="en-US" sz="48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目標</a:t>
            </a:r>
            <a:endParaRPr lang="zh-TW" altLang="en-US" sz="48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57200" y="1412776"/>
            <a:ext cx="7931224" cy="4713387"/>
          </a:xfrm>
        </p:spPr>
        <p:txBody>
          <a:bodyPr/>
          <a:lstStyle/>
          <a:p>
            <a:pPr lvl="1" eaLnBrk="1" hangingPunct="1">
              <a:buFont typeface="Wingdings" panose="05000000000000000000" pitchFamily="2" charset="2"/>
              <a:buChar char="p"/>
            </a:pPr>
            <a:r>
              <a:rPr lang="zh-TW" altLang="en-US" sz="2800" dirty="0">
                <a:latin typeface="Times New Roman" panose="02020603050405020304" pitchFamily="18" charset="0"/>
                <a:cs typeface="Times New Roman" panose="02020603050405020304" pitchFamily="18" charset="0"/>
              </a:rPr>
              <a:t>目前護理各大專院校教育目標發展，依據台灣護理教育評鑑委員會</a:t>
            </a:r>
            <a:r>
              <a:rPr lang="en-US" altLang="zh-TW" sz="2800" dirty="0">
                <a:latin typeface="Times New Roman" panose="02020603050405020304" pitchFamily="18" charset="0"/>
                <a:cs typeface="Times New Roman" panose="02020603050405020304" pitchFamily="18" charset="0"/>
              </a:rPr>
              <a:t>(Taiwan Nursing Accreditation Council, TNAC)</a:t>
            </a:r>
            <a:r>
              <a:rPr lang="zh-TW" altLang="en-US" sz="2800" dirty="0">
                <a:latin typeface="Times New Roman" panose="02020603050405020304" pitchFamily="18" charset="0"/>
                <a:cs typeface="Times New Roman" panose="02020603050405020304" pitchFamily="18" charset="0"/>
              </a:rPr>
              <a:t>之專業技能、專業人文素質與自我成長等八大教育核心之素養而訂定之。</a:t>
            </a:r>
            <a:endParaRPr lang="en-US" altLang="zh-TW" sz="2800" dirty="0">
              <a:latin typeface="Times New Roman" panose="02020603050405020304" pitchFamily="18" charset="0"/>
              <a:cs typeface="Times New Roman" panose="02020603050405020304" pitchFamily="18" charset="0"/>
            </a:endParaRPr>
          </a:p>
          <a:p>
            <a:pPr eaLnBrk="1" hangingPunct="1">
              <a:buNone/>
            </a:pP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一</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八大核心素養</a:t>
            </a:r>
          </a:p>
          <a:p>
            <a:pPr lvl="1" eaLnBrk="1" hangingPunct="1">
              <a:buNone/>
            </a:pPr>
            <a:r>
              <a:rPr lang="en-US" altLang="zh-TW" sz="2800" dirty="0">
                <a:latin typeface="Times New Roman" panose="02020603050405020304" pitchFamily="18" charset="0"/>
                <a:cs typeface="Times New Roman" panose="02020603050405020304" pitchFamily="18" charset="0"/>
              </a:rPr>
              <a:t>1.</a:t>
            </a:r>
            <a:r>
              <a:rPr lang="zh-TW" altLang="en-US" sz="2800" dirty="0">
                <a:latin typeface="Times New Roman" panose="02020603050405020304" pitchFamily="18" charset="0"/>
                <a:cs typeface="Times New Roman" panose="02020603050405020304" pitchFamily="18" charset="0"/>
              </a:rPr>
              <a:t>一般臨床護理技能  </a:t>
            </a:r>
            <a:r>
              <a:rPr lang="zh-TW" altLang="en-US" sz="2800" dirty="0" smtClean="0">
                <a:latin typeface="Times New Roman" panose="02020603050405020304" pitchFamily="18" charset="0"/>
                <a:cs typeface="Times New Roman" panose="02020603050405020304" pitchFamily="18" charset="0"/>
              </a:rPr>
              <a:t> </a:t>
            </a:r>
            <a:r>
              <a:rPr lang="zh-CN" altLang="en-US" sz="2800" dirty="0" smtClean="0">
                <a:latin typeface="Times New Roman" panose="02020603050405020304" pitchFamily="18" charset="0"/>
                <a:cs typeface="Times New Roman" panose="02020603050405020304" pitchFamily="18" charset="0"/>
              </a:rPr>
              <a:t>2</a:t>
            </a:r>
            <a:r>
              <a:rPr lang="zh-CN" altLang="en-US" sz="2800" dirty="0">
                <a:latin typeface="Times New Roman" panose="02020603050405020304" pitchFamily="18" charset="0"/>
                <a:cs typeface="Times New Roman" panose="02020603050405020304" pitchFamily="18" charset="0"/>
              </a:rPr>
              <a:t>.基礎生物醫學</a:t>
            </a:r>
            <a:r>
              <a:rPr lang="zh-CN" altLang="en-US" sz="2800" dirty="0" smtClean="0">
                <a:latin typeface="Times New Roman" panose="02020603050405020304" pitchFamily="18" charset="0"/>
                <a:cs typeface="Times New Roman" panose="02020603050405020304" pitchFamily="18" charset="0"/>
              </a:rPr>
              <a:t>科學知識</a:t>
            </a:r>
            <a:endParaRPr lang="zh-CN" altLang="en-US" sz="2800" dirty="0">
              <a:latin typeface="Times New Roman" panose="02020603050405020304" pitchFamily="18" charset="0"/>
              <a:cs typeface="Times New Roman" panose="02020603050405020304" pitchFamily="18" charset="0"/>
            </a:endParaRPr>
          </a:p>
          <a:p>
            <a:pPr lvl="1" eaLnBrk="1" hangingPunct="1">
              <a:buNone/>
            </a:pPr>
            <a:r>
              <a:rPr lang="en-US" altLang="zh-TW" sz="2800" dirty="0">
                <a:latin typeface="Times New Roman" panose="02020603050405020304" pitchFamily="18" charset="0"/>
                <a:cs typeface="Times New Roman" panose="02020603050405020304" pitchFamily="18" charset="0"/>
              </a:rPr>
              <a:t>3. </a:t>
            </a:r>
            <a:r>
              <a:rPr lang="zh-TW" altLang="en-US" sz="2800" dirty="0">
                <a:latin typeface="Times New Roman" panose="02020603050405020304" pitchFamily="18" charset="0"/>
                <a:cs typeface="Times New Roman" panose="02020603050405020304" pitchFamily="18" charset="0"/>
              </a:rPr>
              <a:t>關懷                         </a:t>
            </a:r>
            <a:r>
              <a:rPr lang="zh-TW" altLang="en-US" sz="2800" dirty="0" smtClean="0">
                <a:latin typeface="Times New Roman" panose="02020603050405020304" pitchFamily="18" charset="0"/>
                <a:cs typeface="Times New Roman" panose="02020603050405020304" pitchFamily="18" charset="0"/>
              </a:rPr>
              <a:t> </a:t>
            </a:r>
            <a:r>
              <a:rPr lang="en-US" altLang="zh-TW" sz="2800" dirty="0" smtClean="0">
                <a:latin typeface="Times New Roman" panose="02020603050405020304" pitchFamily="18" charset="0"/>
                <a:cs typeface="Times New Roman" panose="02020603050405020304" pitchFamily="18" charset="0"/>
              </a:rPr>
              <a:t>4</a:t>
            </a:r>
            <a:r>
              <a:rPr lang="en-US" altLang="zh-TW"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cs typeface="Times New Roman" panose="02020603050405020304" pitchFamily="18" charset="0"/>
              </a:rPr>
              <a:t>生命倫理素養</a:t>
            </a:r>
          </a:p>
          <a:p>
            <a:pPr lvl="1" eaLnBrk="1" hangingPunct="1">
              <a:buNone/>
            </a:pPr>
            <a:r>
              <a:rPr lang="en-US" altLang="zh-TW" sz="2800" dirty="0">
                <a:latin typeface="Times New Roman" panose="02020603050405020304" pitchFamily="18" charset="0"/>
                <a:cs typeface="Times New Roman" panose="02020603050405020304" pitchFamily="18" charset="0"/>
              </a:rPr>
              <a:t>5. </a:t>
            </a:r>
            <a:r>
              <a:rPr lang="zh-TW" altLang="en-US" sz="2800" dirty="0" smtClean="0">
                <a:latin typeface="Times New Roman" panose="02020603050405020304" pitchFamily="18" charset="0"/>
                <a:cs typeface="Times New Roman" panose="02020603050405020304" pitchFamily="18" charset="0"/>
              </a:rPr>
              <a:t>溝通</a:t>
            </a:r>
            <a:r>
              <a:rPr lang="zh-TW" altLang="en-US" sz="2800" dirty="0">
                <a:latin typeface="Times New Roman" panose="02020603050405020304" pitchFamily="18" charset="0"/>
                <a:cs typeface="Times New Roman" panose="02020603050405020304" pitchFamily="18" charset="0"/>
              </a:rPr>
              <a:t>與</a:t>
            </a:r>
            <a:r>
              <a:rPr lang="zh-TW" altLang="en-US" sz="2800" dirty="0" smtClean="0">
                <a:latin typeface="Times New Roman" panose="02020603050405020304" pitchFamily="18" charset="0"/>
                <a:cs typeface="Times New Roman" panose="02020603050405020304" pitchFamily="18" charset="0"/>
              </a:rPr>
              <a:t>合作              </a:t>
            </a:r>
            <a:r>
              <a:rPr lang="en-US" altLang="zh-TW" sz="2800" dirty="0" smtClean="0">
                <a:latin typeface="Times New Roman" panose="02020603050405020304" pitchFamily="18" charset="0"/>
                <a:cs typeface="Times New Roman" panose="02020603050405020304" pitchFamily="18" charset="0"/>
              </a:rPr>
              <a:t>6</a:t>
            </a:r>
            <a:r>
              <a:rPr lang="en-US" altLang="zh-TW" sz="2800" dirty="0">
                <a:latin typeface="Times New Roman" panose="02020603050405020304" pitchFamily="18" charset="0"/>
                <a:cs typeface="Times New Roman" panose="02020603050405020304" pitchFamily="18" charset="0"/>
              </a:rPr>
              <a:t>. </a:t>
            </a:r>
            <a:r>
              <a:rPr lang="zh-TW" altLang="en-US" sz="2800" dirty="0" smtClean="0">
                <a:latin typeface="Times New Roman" panose="02020603050405020304" pitchFamily="18" charset="0"/>
                <a:cs typeface="Times New Roman" panose="02020603050405020304" pitchFamily="18" charset="0"/>
              </a:rPr>
              <a:t>批判</a:t>
            </a:r>
            <a:r>
              <a:rPr lang="zh-TW" altLang="en-US" sz="2800" dirty="0">
                <a:latin typeface="Times New Roman" panose="02020603050405020304" pitchFamily="18" charset="0"/>
                <a:cs typeface="Times New Roman" panose="02020603050405020304" pitchFamily="18" charset="0"/>
              </a:rPr>
              <a:t>性思考</a:t>
            </a:r>
            <a:r>
              <a:rPr lang="zh-TW" altLang="en-US" sz="2800" dirty="0" smtClean="0">
                <a:latin typeface="Times New Roman" panose="02020603050405020304" pitchFamily="18" charset="0"/>
                <a:cs typeface="Times New Roman" panose="02020603050405020304" pitchFamily="18" charset="0"/>
              </a:rPr>
              <a:t>能力</a:t>
            </a:r>
            <a:endParaRPr lang="zh-TW" altLang="en-US" sz="2800" dirty="0">
              <a:latin typeface="Times New Roman" panose="02020603050405020304" pitchFamily="18" charset="0"/>
              <a:cs typeface="Times New Roman" panose="02020603050405020304" pitchFamily="18" charset="0"/>
            </a:endParaRPr>
          </a:p>
          <a:p>
            <a:pPr lvl="1" eaLnBrk="1" hangingPunct="1">
              <a:buNone/>
            </a:pPr>
            <a:r>
              <a:rPr lang="en-US" altLang="zh-TW" sz="2800" dirty="0">
                <a:latin typeface="Times New Roman" panose="02020603050405020304" pitchFamily="18" charset="0"/>
                <a:cs typeface="Times New Roman" panose="02020603050405020304" pitchFamily="18" charset="0"/>
              </a:rPr>
              <a:t>7. </a:t>
            </a:r>
            <a:r>
              <a:rPr lang="zh-TW" altLang="en-US" sz="2800" dirty="0" smtClean="0">
                <a:latin typeface="Times New Roman" panose="02020603050405020304" pitchFamily="18" charset="0"/>
                <a:cs typeface="Times New Roman" panose="02020603050405020304" pitchFamily="18" charset="0"/>
              </a:rPr>
              <a:t>克盡職責                  </a:t>
            </a:r>
            <a:r>
              <a:rPr lang="en-US" altLang="zh-TW" sz="2800" dirty="0" smtClean="0">
                <a:latin typeface="Times New Roman" panose="02020603050405020304" pitchFamily="18" charset="0"/>
                <a:cs typeface="Times New Roman" panose="02020603050405020304" pitchFamily="18" charset="0"/>
              </a:rPr>
              <a:t>8</a:t>
            </a:r>
            <a:r>
              <a:rPr lang="en-US" altLang="zh-TW" sz="2800" dirty="0">
                <a:latin typeface="Times New Roman" panose="02020603050405020304" pitchFamily="18" charset="0"/>
                <a:cs typeface="Times New Roman" panose="02020603050405020304" pitchFamily="18" charset="0"/>
              </a:rPr>
              <a:t>. </a:t>
            </a:r>
            <a:r>
              <a:rPr lang="zh-TW" altLang="en-US" sz="2800" dirty="0" smtClean="0">
                <a:latin typeface="Times New Roman" panose="02020603050405020304" pitchFamily="18" charset="0"/>
                <a:cs typeface="Times New Roman" panose="02020603050405020304" pitchFamily="18" charset="0"/>
              </a:rPr>
              <a:t>終身學習 </a:t>
            </a:r>
            <a:endParaRPr lang="en-US" altLang="zh-TW" dirty="0"/>
          </a:p>
          <a:p>
            <a:endParaRPr lang="zh-TW" altLang="en-US" dirty="0"/>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14</a:t>
            </a:fld>
            <a:endParaRPr lang="en-US" altLang="zh-TW" dirty="0"/>
          </a:p>
        </p:txBody>
      </p:sp>
    </p:spTree>
    <p:extLst>
      <p:ext uri="{BB962C8B-B14F-4D97-AF65-F5344CB8AC3E}">
        <p14:creationId xmlns:p14="http://schemas.microsoft.com/office/powerpoint/2010/main" val="4012188045"/>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a:xfrm>
            <a:off x="683568" y="1412776"/>
            <a:ext cx="7272808" cy="4713387"/>
          </a:xfrm>
        </p:spPr>
        <p:txBody>
          <a:bodyPr/>
          <a:lstStyle/>
          <a:p>
            <a:pPr eaLnBrk="1" hangingPunct="1">
              <a:lnSpc>
                <a:spcPct val="125000"/>
              </a:lnSpc>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教育目標</a:t>
            </a:r>
          </a:p>
          <a:p>
            <a:pPr lvl="1" eaLnBrk="1" hangingPunct="1">
              <a:lnSpc>
                <a:spcPts val="4000"/>
              </a:lnSpc>
              <a:spcBef>
                <a:spcPct val="0"/>
              </a:spcBef>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運用護理專業知識及技能於護理實務中</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p>
          <a:p>
            <a:pPr lvl="1" eaLnBrk="1" hangingPunct="1">
              <a:lnSpc>
                <a:spcPts val="4000"/>
              </a:lnSpc>
              <a:spcBef>
                <a:spcPct val="0"/>
              </a:spcBef>
              <a:buFont typeface="Wingdings" panose="05000000000000000000" pitchFamily="2" charset="2"/>
              <a:buNone/>
            </a:pP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2.運用護理過程能解決個案健康問題。</a:t>
            </a:r>
          </a:p>
          <a:p>
            <a:pPr lvl="1" eaLnBrk="1" hangingPunct="1">
              <a:lnSpc>
                <a:spcPts val="4000"/>
              </a:lnSpc>
              <a:spcBef>
                <a:spcPct val="0"/>
              </a:spcBef>
              <a:buFont typeface="Wingdings" panose="05000000000000000000" pitchFamily="2" charset="2"/>
              <a:buNone/>
            </a:pP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3.能尊重生命，對個案提供全人照護。</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p>
          <a:p>
            <a:pPr lvl="1" eaLnBrk="1" hangingPunct="1">
              <a:lnSpc>
                <a:spcPts val="4000"/>
              </a:lnSpc>
              <a:spcBef>
                <a:spcPct val="0"/>
              </a:spcBef>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具有批判性思考及護理問題解決能力。</a:t>
            </a:r>
          </a:p>
          <a:p>
            <a:pPr lvl="1" eaLnBrk="1" hangingPunct="1">
              <a:lnSpc>
                <a:spcPts val="4000"/>
              </a:lnSpc>
              <a:spcBef>
                <a:spcPct val="0"/>
              </a:spcBef>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能遵守護理倫理規範及護理法規。</a:t>
            </a:r>
          </a:p>
          <a:p>
            <a:pPr lvl="1" eaLnBrk="1" hangingPunct="1">
              <a:lnSpc>
                <a:spcPts val="4000"/>
              </a:lnSpc>
              <a:spcBef>
                <a:spcPct val="0"/>
              </a:spcBef>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能認同護理專業並視為職志，終身克盡職責。</a:t>
            </a:r>
          </a:p>
          <a:p>
            <a:pPr lvl="1" eaLnBrk="1" hangingPunct="1">
              <a:lnSpc>
                <a:spcPts val="4000"/>
              </a:lnSpc>
              <a:spcBef>
                <a:spcPct val="0"/>
              </a:spcBef>
              <a:buFont typeface="Wingdings" panose="05000000000000000000" pitchFamily="2" charset="2"/>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7.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與醫療團隊之間具有溝通與合作之能力</a:t>
            </a:r>
          </a:p>
          <a:p>
            <a:pPr lvl="1" eaLnBrk="1" hangingPunct="1">
              <a:lnSpc>
                <a:spcPts val="4000"/>
              </a:lnSpc>
              <a:spcBef>
                <a:spcPct val="0"/>
              </a:spcBef>
              <a:buFont typeface="Wingdings" panose="05000000000000000000" pitchFamily="2" charset="2"/>
              <a:buNone/>
            </a:pP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8. 護理生涯中具有終身學習之能力。</a:t>
            </a:r>
            <a:endParaRPr lang="zh-TW" altLang="en-US"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44266548"/>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C:\Documents and Settings\Administrator\桌面\B333圖檔\f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 y="764704"/>
            <a:ext cx="7449741"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631249"/>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2195736" y="404664"/>
            <a:ext cx="6552977" cy="719138"/>
          </a:xfrm>
          <a:solidFill>
            <a:schemeClr val="bg1"/>
          </a:solidFill>
        </p:spPr>
        <p:txBody>
          <a:bodyPr/>
          <a:lstStyle/>
          <a:p>
            <a:pPr algn="ctr" eaLnBrk="1" hangingPunct="1"/>
            <a:r>
              <a:rPr lang="zh-TW" altLang="en-US" sz="4400" dirty="0" smtClean="0"/>
              <a:t>護理</a:t>
            </a:r>
            <a:r>
              <a:rPr lang="zh-TW" altLang="en-US" sz="4400" dirty="0"/>
              <a:t>人員應具備的條件</a:t>
            </a:r>
            <a:endParaRPr lang="zh-TW" altLang="en-US" sz="4400" dirty="0" smtClean="0"/>
          </a:p>
        </p:txBody>
      </p:sp>
      <p:sp>
        <p:nvSpPr>
          <p:cNvPr id="11267" name="Rectangle 5"/>
          <p:cNvSpPr>
            <a:spLocks noGrp="1" noChangeArrowheads="1"/>
          </p:cNvSpPr>
          <p:nvPr>
            <p:ph type="body" idx="1"/>
          </p:nvPr>
        </p:nvSpPr>
        <p:spPr>
          <a:xfrm>
            <a:off x="611188" y="1556792"/>
            <a:ext cx="8532812" cy="5040858"/>
          </a:xfrm>
        </p:spPr>
        <p:txBody>
          <a:bodyPr/>
          <a:lstStyle/>
          <a:p>
            <a:pPr eaLnBrk="1" hangingPunct="1">
              <a:buFont typeface="Wingdings" panose="05000000000000000000" pitchFamily="2" charset="2"/>
              <a:buChar char="p"/>
            </a:pPr>
            <a:r>
              <a:rPr lang="zh-TW" altLang="en-US" sz="3300" dirty="0" smtClean="0"/>
              <a:t>從護理專業的特性來看：</a:t>
            </a:r>
            <a:r>
              <a:rPr lang="zh-TW" altLang="en-US" sz="2800" dirty="0" smtClean="0"/>
              <a:t> </a:t>
            </a:r>
          </a:p>
          <a:p>
            <a:pPr marL="457200" lvl="1" indent="0" eaLnBrk="1" hangingPunct="1">
              <a:buNone/>
            </a:pPr>
            <a:r>
              <a:rPr lang="en-US" altLang="zh-TW" sz="3300" dirty="0" smtClean="0">
                <a:solidFill>
                  <a:srgbClr val="0000FF"/>
                </a:solidFill>
              </a:rPr>
              <a:t>1.</a:t>
            </a:r>
            <a:r>
              <a:rPr lang="zh-TW" altLang="en-US" sz="3300" dirty="0" smtClean="0">
                <a:solidFill>
                  <a:srgbClr val="0000FF"/>
                </a:solidFill>
              </a:rPr>
              <a:t>健康的身體、成熟的心智、樂觀、能忍受或處理壓力情況。 </a:t>
            </a:r>
          </a:p>
          <a:p>
            <a:pPr marL="457200" lvl="1" indent="0" eaLnBrk="1" hangingPunct="1">
              <a:buNone/>
            </a:pPr>
            <a:r>
              <a:rPr lang="en-US" altLang="zh-TW" sz="3300" dirty="0" smtClean="0">
                <a:solidFill>
                  <a:srgbClr val="0000FF"/>
                </a:solidFill>
              </a:rPr>
              <a:t>2.</a:t>
            </a:r>
            <a:r>
              <a:rPr lang="zh-TW" altLang="en-US" sz="3300" dirty="0" smtClean="0">
                <a:solidFill>
                  <a:srgbClr val="0000FF"/>
                </a:solidFill>
              </a:rPr>
              <a:t>對問題具高度敏感性及解決能力。 </a:t>
            </a:r>
          </a:p>
          <a:p>
            <a:pPr marL="457200" lvl="1" indent="0" eaLnBrk="1" hangingPunct="1">
              <a:buNone/>
            </a:pPr>
            <a:r>
              <a:rPr lang="en-US" altLang="zh-TW" sz="3300" dirty="0" smtClean="0">
                <a:solidFill>
                  <a:srgbClr val="0000FF"/>
                </a:solidFill>
              </a:rPr>
              <a:t>3.</a:t>
            </a:r>
            <a:r>
              <a:rPr lang="zh-TW" altLang="en-US" sz="3300" dirty="0" smtClean="0">
                <a:solidFill>
                  <a:srgbClr val="0000FF"/>
                </a:solidFill>
              </a:rPr>
              <a:t>有足夠的專業知識及技能。 </a:t>
            </a:r>
          </a:p>
          <a:p>
            <a:pPr marL="457200" lvl="1" indent="0" eaLnBrk="1" hangingPunct="1">
              <a:buNone/>
            </a:pPr>
            <a:r>
              <a:rPr lang="en-US" altLang="zh-TW" sz="3300" dirty="0" smtClean="0">
                <a:solidFill>
                  <a:srgbClr val="0000FF"/>
                </a:solidFill>
              </a:rPr>
              <a:t>4.</a:t>
            </a:r>
            <a:r>
              <a:rPr lang="zh-TW" altLang="en-US" sz="3300" dirty="0" smtClean="0">
                <a:solidFill>
                  <a:srgbClr val="0000FF"/>
                </a:solidFill>
              </a:rPr>
              <a:t>有時間觀念、誠實、負責。 </a:t>
            </a:r>
          </a:p>
          <a:p>
            <a:pPr marL="457200" lvl="1" indent="0" eaLnBrk="1" hangingPunct="1">
              <a:buNone/>
            </a:pPr>
            <a:r>
              <a:rPr lang="en-US" altLang="zh-TW" sz="3300" dirty="0" smtClean="0">
                <a:solidFill>
                  <a:srgbClr val="0000FF"/>
                </a:solidFill>
              </a:rPr>
              <a:t>5.</a:t>
            </a:r>
            <a:r>
              <a:rPr lang="zh-TW" altLang="en-US" sz="3300" dirty="0" smtClean="0">
                <a:solidFill>
                  <a:srgbClr val="0000FF"/>
                </a:solidFill>
              </a:rPr>
              <a:t>能與人合作、具同理心。 </a:t>
            </a:r>
          </a:p>
          <a:p>
            <a:pPr marL="457200" lvl="1" indent="0" eaLnBrk="1" hangingPunct="1">
              <a:buNone/>
            </a:pPr>
            <a:r>
              <a:rPr lang="en-US" altLang="zh-TW" sz="3300" dirty="0" smtClean="0">
                <a:solidFill>
                  <a:srgbClr val="0000FF"/>
                </a:solidFill>
              </a:rPr>
              <a:t>6.</a:t>
            </a:r>
            <a:r>
              <a:rPr lang="zh-TW" altLang="en-US" sz="3300" dirty="0" smtClean="0">
                <a:solidFill>
                  <a:srgbClr val="0000FF"/>
                </a:solidFill>
              </a:rPr>
              <a:t>關心社會、熱心服務及求真的研究精神。</a:t>
            </a:r>
            <a:r>
              <a:rPr lang="zh-TW" altLang="en-US" dirty="0" smtClean="0">
                <a:solidFill>
                  <a:srgbClr val="0000FF"/>
                </a:solidFill>
              </a:rPr>
              <a:t> </a:t>
            </a:r>
          </a:p>
        </p:txBody>
      </p:sp>
    </p:spTree>
    <p:extLst>
      <p:ext uri="{BB962C8B-B14F-4D97-AF65-F5344CB8AC3E}">
        <p14:creationId xmlns:p14="http://schemas.microsoft.com/office/powerpoint/2010/main" val="3040823722"/>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054"/>
          <p:cNvSpPr>
            <a:spLocks noGrp="1" noChangeArrowheads="1"/>
          </p:cNvSpPr>
          <p:nvPr>
            <p:ph type="title"/>
          </p:nvPr>
        </p:nvSpPr>
        <p:spPr>
          <a:xfrm>
            <a:off x="2195736" y="188640"/>
            <a:ext cx="6116414" cy="764704"/>
          </a:xfrm>
        </p:spPr>
        <p:txBody>
          <a:bodyPr/>
          <a:lstStyle/>
          <a:p>
            <a:pPr algn="ctr" eaLnBrk="1" hangingPunct="1"/>
            <a:r>
              <a:rPr lang="zh-TW" altLang="en-US" dirty="0" smtClean="0"/>
              <a:t>護理專業的</a:t>
            </a:r>
            <a:r>
              <a:rPr lang="zh-TW" altLang="en-US" dirty="0"/>
              <a:t>業務</a:t>
            </a:r>
            <a:r>
              <a:rPr lang="zh-TW" altLang="en-US" dirty="0" smtClean="0"/>
              <a:t>範圍</a:t>
            </a:r>
          </a:p>
        </p:txBody>
      </p:sp>
      <p:sp>
        <p:nvSpPr>
          <p:cNvPr id="13315" name="Rectangle 2055"/>
          <p:cNvSpPr>
            <a:spLocks noGrp="1" noChangeArrowheads="1"/>
          </p:cNvSpPr>
          <p:nvPr>
            <p:ph type="body" idx="1"/>
          </p:nvPr>
        </p:nvSpPr>
        <p:spPr>
          <a:xfrm>
            <a:off x="467544" y="1700808"/>
            <a:ext cx="8568952" cy="4395192"/>
          </a:xfrm>
        </p:spPr>
        <p:txBody>
          <a:bodyPr/>
          <a:lstStyle/>
          <a:p>
            <a:pPr eaLnBrk="1" hangingPunct="1"/>
            <a:r>
              <a:rPr lang="zh-TW" altLang="en-US" sz="3600" dirty="0" smtClean="0"/>
              <a:t>我國護理人員法第四章第二十四條有關護理人員的業務與責任的規定，可以知道護理人員的業務包括下列四項：</a:t>
            </a:r>
          </a:p>
          <a:p>
            <a:pPr marL="457200" lvl="1" indent="0" eaLnBrk="1" hangingPunct="1">
              <a:buNone/>
            </a:pPr>
            <a:r>
              <a:rPr lang="en-US" altLang="zh-TW" sz="3600" dirty="0" smtClean="0">
                <a:solidFill>
                  <a:srgbClr val="0000FF"/>
                </a:solidFill>
              </a:rPr>
              <a:t>1.</a:t>
            </a:r>
            <a:r>
              <a:rPr lang="zh-TW" altLang="en-US" sz="3600" dirty="0" smtClean="0">
                <a:solidFill>
                  <a:srgbClr val="0000FF"/>
                </a:solidFill>
              </a:rPr>
              <a:t>健康問題之護理評估。</a:t>
            </a:r>
          </a:p>
          <a:p>
            <a:pPr marL="457200" lvl="1" indent="0" eaLnBrk="1" hangingPunct="1">
              <a:buNone/>
            </a:pPr>
            <a:r>
              <a:rPr lang="en-US" altLang="zh-TW" sz="3600" dirty="0" smtClean="0">
                <a:solidFill>
                  <a:srgbClr val="0000FF"/>
                </a:solidFill>
              </a:rPr>
              <a:t>2.</a:t>
            </a:r>
            <a:r>
              <a:rPr lang="zh-TW" altLang="en-US" sz="3600" dirty="0" smtClean="0">
                <a:solidFill>
                  <a:srgbClr val="0000FF"/>
                </a:solidFill>
              </a:rPr>
              <a:t>預防保護之護理措施。</a:t>
            </a:r>
          </a:p>
          <a:p>
            <a:pPr marL="457200" lvl="1" indent="0" eaLnBrk="1" hangingPunct="1">
              <a:buNone/>
            </a:pPr>
            <a:r>
              <a:rPr lang="en-US" altLang="zh-TW" sz="3600" dirty="0" smtClean="0">
                <a:solidFill>
                  <a:srgbClr val="0000FF"/>
                </a:solidFill>
              </a:rPr>
              <a:t>3.</a:t>
            </a:r>
            <a:r>
              <a:rPr lang="zh-TW" altLang="en-US" sz="3600" dirty="0" smtClean="0">
                <a:solidFill>
                  <a:srgbClr val="0000FF"/>
                </a:solidFill>
              </a:rPr>
              <a:t>護理指導及諮詢。</a:t>
            </a:r>
          </a:p>
          <a:p>
            <a:pPr marL="457200" lvl="1" indent="0" eaLnBrk="1" hangingPunct="1">
              <a:buNone/>
            </a:pPr>
            <a:r>
              <a:rPr lang="en-US" altLang="zh-TW" sz="3600" dirty="0" smtClean="0">
                <a:solidFill>
                  <a:srgbClr val="0000FF"/>
                </a:solidFill>
              </a:rPr>
              <a:t>4.</a:t>
            </a:r>
            <a:r>
              <a:rPr lang="zh-TW" altLang="en-US" sz="3600" dirty="0" smtClean="0">
                <a:solidFill>
                  <a:srgbClr val="0000FF"/>
                </a:solidFill>
              </a:rPr>
              <a:t>醫療輔助行為。</a:t>
            </a:r>
          </a:p>
          <a:p>
            <a:pPr eaLnBrk="1" hangingPunct="1"/>
            <a:endParaRPr lang="zh-TW" altLang="en-US" sz="3400" dirty="0" smtClean="0">
              <a:solidFill>
                <a:srgbClr val="0000FF"/>
              </a:solidFill>
            </a:endParaRPr>
          </a:p>
        </p:txBody>
      </p:sp>
    </p:spTree>
    <p:extLst>
      <p:ext uri="{BB962C8B-B14F-4D97-AF65-F5344CB8AC3E}">
        <p14:creationId xmlns:p14="http://schemas.microsoft.com/office/powerpoint/2010/main" val="1058049932"/>
      </p:ext>
    </p:extLst>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a:xfrm>
            <a:off x="2267744" y="314325"/>
            <a:ext cx="6552406" cy="811213"/>
          </a:xfrm>
          <a:extLst>
            <a:ext uri="{909E8E84-426E-40DD-AFC4-6F175D3DCCD1}">
              <a14:hiddenFill xmlns:a14="http://schemas.microsoft.com/office/drawing/2010/main">
                <a:solidFill>
                  <a:schemeClr val="tx2"/>
                </a:solidFill>
              </a14:hiddenFill>
            </a:ext>
          </a:extLst>
        </p:spPr>
        <p:txBody>
          <a:bodyPr/>
          <a:lstStyle/>
          <a:p>
            <a:pPr algn="ctr" eaLnBrk="1" hangingPunct="1"/>
            <a:r>
              <a:rPr lang="zh-TW" altLang="en-US" dirty="0" smtClean="0"/>
              <a:t>依工作場所區分</a:t>
            </a:r>
          </a:p>
        </p:txBody>
      </p:sp>
      <p:sp>
        <p:nvSpPr>
          <p:cNvPr id="22531" name="Rectangle 8"/>
          <p:cNvSpPr>
            <a:spLocks noGrp="1" noChangeArrowheads="1"/>
          </p:cNvSpPr>
          <p:nvPr>
            <p:ph type="body" idx="1"/>
          </p:nvPr>
        </p:nvSpPr>
        <p:spPr>
          <a:xfrm>
            <a:off x="611560" y="1340768"/>
            <a:ext cx="8424936" cy="5112568"/>
          </a:xfrm>
        </p:spPr>
        <p:txBody>
          <a:bodyPr/>
          <a:lstStyle/>
          <a:p>
            <a:pPr marL="0" indent="0" eaLnBrk="1" hangingPunct="1">
              <a:buNone/>
            </a:pPr>
            <a:r>
              <a:rPr lang="zh-TW" altLang="en-US" sz="3200" dirty="0" smtClean="0"/>
              <a:t>1.臨床護理。</a:t>
            </a:r>
          </a:p>
          <a:p>
            <a:pPr marL="0" indent="0" eaLnBrk="1" hangingPunct="1">
              <a:buNone/>
            </a:pPr>
            <a:r>
              <a:rPr lang="zh-TW" altLang="en-US" sz="3200" dirty="0" smtClean="0"/>
              <a:t>2.社區護理：</a:t>
            </a:r>
          </a:p>
          <a:p>
            <a:pPr lvl="1" eaLnBrk="1" hangingPunct="1"/>
            <a:r>
              <a:rPr lang="zh-TW" altLang="en-US" sz="3200" dirty="0" smtClean="0">
                <a:solidFill>
                  <a:srgbClr val="0000FF"/>
                </a:solidFill>
              </a:rPr>
              <a:t>(1)衛生所（室）護理。</a:t>
            </a:r>
          </a:p>
          <a:p>
            <a:pPr lvl="1" eaLnBrk="1" hangingPunct="1"/>
            <a:r>
              <a:rPr lang="zh-TW" altLang="en-US" sz="3200" dirty="0" smtClean="0">
                <a:solidFill>
                  <a:srgbClr val="0000FF"/>
                </a:solidFill>
              </a:rPr>
              <a:t>(2)學校衛生護理。</a:t>
            </a:r>
          </a:p>
          <a:p>
            <a:pPr lvl="1" eaLnBrk="1" hangingPunct="1"/>
            <a:r>
              <a:rPr lang="zh-TW" altLang="en-US" sz="3200" dirty="0" smtClean="0">
                <a:solidFill>
                  <a:srgbClr val="0000FF"/>
                </a:solidFill>
              </a:rPr>
              <a:t>(3)職業衛生護理。</a:t>
            </a:r>
          </a:p>
          <a:p>
            <a:pPr marL="0" indent="0" eaLnBrk="1" hangingPunct="1">
              <a:buNone/>
            </a:pPr>
            <a:r>
              <a:rPr lang="zh-TW" altLang="en-US" sz="3200" dirty="0" smtClean="0"/>
              <a:t>3.護理教育：</a:t>
            </a:r>
          </a:p>
          <a:p>
            <a:pPr lvl="1" eaLnBrk="1" hangingPunct="1"/>
            <a:r>
              <a:rPr lang="zh-TW" altLang="en-US" sz="3200" dirty="0" smtClean="0">
                <a:solidFill>
                  <a:srgbClr val="0000FF"/>
                </a:solidFill>
              </a:rPr>
              <a:t>(1)從事護理人員養成教育的各級護理學校的老師。</a:t>
            </a:r>
          </a:p>
          <a:p>
            <a:pPr lvl="1" eaLnBrk="1" hangingPunct="1"/>
            <a:r>
              <a:rPr lang="zh-TW" altLang="en-US" sz="3200" dirty="0" smtClean="0">
                <a:solidFill>
                  <a:srgbClr val="0000FF"/>
                </a:solidFill>
              </a:rPr>
              <a:t>(2)高中（職）以上學校的護理老師。</a:t>
            </a:r>
            <a:endParaRPr lang="zh-TW" altLang="en-US" sz="3200" dirty="0" smtClean="0"/>
          </a:p>
        </p:txBody>
      </p:sp>
    </p:spTree>
    <p:extLst>
      <p:ext uri="{BB962C8B-B14F-4D97-AF65-F5344CB8AC3E}">
        <p14:creationId xmlns:p14="http://schemas.microsoft.com/office/powerpoint/2010/main" val="940576210"/>
      </p:ext>
    </p:extLst>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醫療團隊</a:t>
            </a:r>
            <a:endParaRPr lang="zh-TW" altLang="en-US" dirty="0"/>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7" y="1700807"/>
            <a:ext cx="5760641" cy="4104457"/>
          </a:xfrm>
        </p:spPr>
      </p:pic>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2</a:t>
            </a:fld>
            <a:endParaRPr lang="en-US" altLang="zh-TW" dirty="0"/>
          </a:p>
        </p:txBody>
      </p:sp>
    </p:spTree>
    <p:extLst>
      <p:ext uri="{BB962C8B-B14F-4D97-AF65-F5344CB8AC3E}">
        <p14:creationId xmlns:p14="http://schemas.microsoft.com/office/powerpoint/2010/main" val="2579276294"/>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04120" y="404665"/>
            <a:ext cx="6254080" cy="720080"/>
          </a:xfrm>
        </p:spPr>
        <p:txBody>
          <a:bodyPr/>
          <a:lstStyle/>
          <a:p>
            <a:pPr algn="ctr" eaLnBrk="1" hangingPunct="1"/>
            <a:r>
              <a:rPr lang="zh-TW" altLang="en-US" dirty="0" smtClean="0"/>
              <a:t>依工作場所區分</a:t>
            </a:r>
            <a:r>
              <a:rPr lang="en-US" altLang="zh-TW" dirty="0" smtClean="0"/>
              <a:t>(</a:t>
            </a:r>
            <a:r>
              <a:rPr lang="en-US" altLang="zh-TW" dirty="0" err="1" smtClean="0"/>
              <a:t>cont</a:t>
            </a:r>
            <a:r>
              <a:rPr lang="en-US" altLang="zh-TW" dirty="0" smtClean="0"/>
              <a:t>’)</a:t>
            </a:r>
          </a:p>
        </p:txBody>
      </p:sp>
      <p:sp>
        <p:nvSpPr>
          <p:cNvPr id="23555" name="Rectangle 3"/>
          <p:cNvSpPr>
            <a:spLocks noGrp="1" noChangeArrowheads="1"/>
          </p:cNvSpPr>
          <p:nvPr>
            <p:ph type="body" idx="1"/>
          </p:nvPr>
        </p:nvSpPr>
        <p:spPr>
          <a:xfrm>
            <a:off x="539750" y="1412875"/>
            <a:ext cx="7918450" cy="4683125"/>
          </a:xfrm>
        </p:spPr>
        <p:txBody>
          <a:bodyPr/>
          <a:lstStyle/>
          <a:p>
            <a:pPr marL="0" indent="0" eaLnBrk="1" hangingPunct="1">
              <a:buNone/>
            </a:pPr>
            <a:r>
              <a:rPr lang="zh-TW" altLang="en-US" sz="3600" dirty="0" smtClean="0"/>
              <a:t>4.護理機構：</a:t>
            </a:r>
          </a:p>
          <a:p>
            <a:pPr lvl="1" eaLnBrk="1" hangingPunct="1"/>
            <a:r>
              <a:rPr lang="zh-TW" altLang="en-US" sz="3600" dirty="0" smtClean="0">
                <a:solidFill>
                  <a:srgbClr val="0000FF"/>
                </a:solidFill>
              </a:rPr>
              <a:t>居家護理機構</a:t>
            </a:r>
          </a:p>
          <a:p>
            <a:pPr lvl="1" eaLnBrk="1" hangingPunct="1"/>
            <a:r>
              <a:rPr lang="zh-TW" altLang="en-US" sz="3600" dirty="0" smtClean="0">
                <a:solidFill>
                  <a:srgbClr val="0000FF"/>
                </a:solidFill>
              </a:rPr>
              <a:t>護理之家機構</a:t>
            </a:r>
          </a:p>
          <a:p>
            <a:pPr lvl="1" eaLnBrk="1" hangingPunct="1"/>
            <a:r>
              <a:rPr lang="zh-TW" altLang="en-US" sz="3600" dirty="0" smtClean="0">
                <a:solidFill>
                  <a:srgbClr val="0000FF"/>
                </a:solidFill>
              </a:rPr>
              <a:t>產後護理機構</a:t>
            </a:r>
          </a:p>
          <a:p>
            <a:pPr marL="0" indent="0" eaLnBrk="1" hangingPunct="1">
              <a:buNone/>
            </a:pPr>
            <a:r>
              <a:rPr lang="zh-TW" altLang="en-US" sz="3600" dirty="0" smtClean="0"/>
              <a:t>5.其他：麻醉護士、特聘護理人員，航護及船護等。</a:t>
            </a:r>
          </a:p>
        </p:txBody>
      </p:sp>
    </p:spTree>
    <p:extLst>
      <p:ext uri="{BB962C8B-B14F-4D97-AF65-F5344CB8AC3E}">
        <p14:creationId xmlns:p14="http://schemas.microsoft.com/office/powerpoint/2010/main" val="1083822368"/>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latin typeface="Times New Roman" panose="02020603050405020304" pitchFamily="18" charset="0"/>
                <a:cs typeface="Times New Roman" panose="02020603050405020304" pitchFamily="18" charset="0"/>
              </a:rPr>
              <a:t>我國醫療保健體系</a:t>
            </a:r>
            <a:endParaRPr lang="zh-TW" altLang="en-US" dirty="0"/>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21</a:t>
            </a:fld>
            <a:endParaRPr lang="en-US" altLang="zh-TW" dirty="0"/>
          </a:p>
        </p:txBody>
      </p:sp>
      <p:sp>
        <p:nvSpPr>
          <p:cNvPr id="5" name="內容版面配置區 4"/>
          <p:cNvSpPr>
            <a:spLocks noGrp="1"/>
          </p:cNvSpPr>
          <p:nvPr>
            <p:ph idx="1"/>
          </p:nvPr>
        </p:nvSpPr>
        <p:spPr/>
        <p:txBody>
          <a:bodyPr/>
          <a:lstStyle/>
          <a:p>
            <a:endParaRPr lang="zh-TW" altLang="en-US"/>
          </a:p>
        </p:txBody>
      </p:sp>
      <p:pic>
        <p:nvPicPr>
          <p:cNvPr id="6" name="Picture 14" descr="0613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00200"/>
            <a:ext cx="8147050" cy="46450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0712833"/>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4294967295"/>
          </p:nvPr>
        </p:nvSpPr>
        <p:spPr>
          <a:xfrm>
            <a:off x="683568" y="2420938"/>
            <a:ext cx="7848872" cy="2520230"/>
          </a:xfrm>
          <a:prstGeom prst="rect">
            <a:avLst/>
          </a:prstGeom>
        </p:spPr>
        <p:txBody>
          <a:bodyPr/>
          <a:lstStyle/>
          <a:p>
            <a:pPr marL="0" indent="0" algn="ctr">
              <a:buNone/>
              <a:defRPr/>
            </a:pPr>
            <a:r>
              <a:rPr lang="zh-TW" altLang="en-US" sz="72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就讀</a:t>
            </a:r>
            <a:r>
              <a:rPr lang="zh-TW" altLang="en-US" sz="7200" b="1" u="sng"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護理學系</a:t>
            </a:r>
            <a:r>
              <a:rPr lang="zh-TW" altLang="en-US" sz="72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一定要選</a:t>
            </a:r>
            <a:r>
              <a:rPr lang="zh-TW" altLang="en-US" sz="7200" b="1" u="sng"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輔英科技大學</a:t>
            </a:r>
            <a:endParaRPr lang="en-US" altLang="zh-TW" sz="7200" b="1" u="sng"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zh-TW" altLang="en-US" dirty="0"/>
          </a:p>
        </p:txBody>
      </p:sp>
    </p:spTree>
    <p:extLst>
      <p:ext uri="{BB962C8B-B14F-4D97-AF65-F5344CB8AC3E}">
        <p14:creationId xmlns:p14="http://schemas.microsoft.com/office/powerpoint/2010/main" val="111695175"/>
      </p:ext>
    </p:extLst>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899592" y="1643496"/>
            <a:ext cx="7787208" cy="4601729"/>
          </a:xfrm>
        </p:spPr>
        <p:txBody>
          <a:bodyPr/>
          <a:lstStyle/>
          <a:p>
            <a:pPr algn="ctr">
              <a:buNone/>
            </a:pPr>
            <a:r>
              <a:rPr lang="en-US" altLang="zh-TW" sz="7200" b="1" dirty="0" smtClean="0">
                <a:latin typeface="標楷體" pitchFamily="65" charset="-120"/>
              </a:rPr>
              <a:t>~</a:t>
            </a:r>
            <a:r>
              <a:rPr lang="zh-TW" altLang="en-US" sz="7200" b="1" dirty="0" smtClean="0">
                <a:latin typeface="標楷體" pitchFamily="65" charset="-120"/>
              </a:rPr>
              <a:t>溫馨的護理系</a:t>
            </a:r>
            <a:r>
              <a:rPr lang="en-US" altLang="zh-TW" sz="7200" b="1" dirty="0" smtClean="0">
                <a:latin typeface="標楷體" pitchFamily="65" charset="-120"/>
              </a:rPr>
              <a:t>~</a:t>
            </a:r>
          </a:p>
          <a:p>
            <a:pPr algn="ctr">
              <a:buNone/>
            </a:pPr>
            <a:r>
              <a:rPr lang="zh-TW" altLang="en-US" sz="3600" dirty="0" smtClean="0">
                <a:solidFill>
                  <a:srgbClr val="0000FF"/>
                </a:solidFill>
                <a:latin typeface="Times New Roman" panose="02020603050405020304" pitchFamily="18" charset="0"/>
                <a:cs typeface="Times New Roman" panose="02020603050405020304" pitchFamily="18" charset="0"/>
              </a:rPr>
              <a:t>榮獲</a:t>
            </a:r>
            <a:r>
              <a:rPr lang="en-US" altLang="zh-TW" sz="3600" dirty="0" smtClean="0">
                <a:solidFill>
                  <a:srgbClr val="0000FF"/>
                </a:solidFill>
                <a:latin typeface="Times New Roman" panose="02020603050405020304" pitchFamily="18" charset="0"/>
                <a:cs typeface="Times New Roman" panose="02020603050405020304" pitchFamily="18" charset="0"/>
              </a:rPr>
              <a:t>104-106</a:t>
            </a:r>
            <a:r>
              <a:rPr lang="zh-TW" altLang="en-US" sz="3600" dirty="0">
                <a:solidFill>
                  <a:srgbClr val="0000FF"/>
                </a:solidFill>
                <a:latin typeface="Times New Roman" panose="02020603050405020304" pitchFamily="18" charset="0"/>
                <a:cs typeface="Times New Roman" panose="02020603050405020304" pitchFamily="18" charset="0"/>
              </a:rPr>
              <a:t>學年度獲得教育部技職再造計畫經費補助</a:t>
            </a:r>
            <a:r>
              <a:rPr lang="en-US" altLang="zh-TW" sz="3600" dirty="0">
                <a:solidFill>
                  <a:srgbClr val="0000FF"/>
                </a:solidFill>
                <a:latin typeface="Times New Roman" panose="02020603050405020304" pitchFamily="18" charset="0"/>
                <a:cs typeface="Times New Roman" panose="02020603050405020304" pitchFamily="18" charset="0"/>
              </a:rPr>
              <a:t>2400</a:t>
            </a:r>
            <a:r>
              <a:rPr lang="zh-TW" altLang="en-US" sz="3600" dirty="0">
                <a:solidFill>
                  <a:srgbClr val="0000FF"/>
                </a:solidFill>
                <a:latin typeface="Times New Roman" panose="02020603050405020304" pitchFamily="18" charset="0"/>
                <a:cs typeface="Times New Roman" panose="02020603050405020304" pitchFamily="18" charset="0"/>
              </a:rPr>
              <a:t>萬元，發展臨床護理專業人才 再造特色學程，培育優質護理專業人才。</a:t>
            </a:r>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23</a:t>
            </a:fld>
            <a:endParaRPr lang="en-US" altLang="zh-TW" dirty="0"/>
          </a:p>
        </p:txBody>
      </p:sp>
    </p:spTree>
  </p:cSld>
  <p:clrMapOvr>
    <a:masterClrMapping/>
  </p:clrMapOvr>
  <p:transition spd="med">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bwMode="auto">
          <a:xfrm>
            <a:off x="2267744" y="227656"/>
            <a:ext cx="663508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defRPr/>
            </a:pPr>
            <a:r>
              <a:rPr lang="zh-TW" altLang="en-US" sz="4000" b="1" cap="none"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選擇輔英護理系的</a:t>
            </a:r>
            <a:r>
              <a:rPr lang="zh-TW" altLang="en-US" sz="4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七大</a:t>
            </a:r>
            <a:r>
              <a:rPr lang="zh-TW" altLang="en-US" sz="4000" b="1" cap="none"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理由</a:t>
            </a:r>
          </a:p>
        </p:txBody>
      </p:sp>
      <p:sp>
        <p:nvSpPr>
          <p:cNvPr id="56323" name="Rectangle 3"/>
          <p:cNvSpPr>
            <a:spLocks noGrp="1"/>
          </p:cNvSpPr>
          <p:nvPr>
            <p:ph type="body" idx="4294967295"/>
          </p:nvPr>
        </p:nvSpPr>
        <p:spPr bwMode="auto">
          <a:xfrm>
            <a:off x="539552" y="1340768"/>
            <a:ext cx="8604448" cy="525658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nSpc>
                <a:spcPct val="120000"/>
              </a:lnSpc>
              <a:spcBef>
                <a:spcPts val="0"/>
              </a:spcBef>
              <a:defRPr/>
            </a:pPr>
            <a:r>
              <a:rPr lang="zh-TW" altLang="en-US"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師資最優秀</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-48</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位博士級之教授、副教授、及助理教授。</a:t>
            </a:r>
          </a:p>
          <a:p>
            <a:pPr>
              <a:lnSpc>
                <a:spcPct val="120000"/>
              </a:lnSpc>
              <a:spcBef>
                <a:spcPts val="0"/>
              </a:spcBef>
              <a:defRPr/>
            </a:pPr>
            <a:r>
              <a:rPr lang="zh-TW" altLang="en-US"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學科最專業</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學科取代性低，專科教學以疾病、大學以健康概念為架構。</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defRPr/>
            </a:pPr>
            <a:r>
              <a:rPr lang="zh-TW" altLang="en-US"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課程最實務</a:t>
            </a:r>
            <a:r>
              <a:rPr lang="en-US" altLang="zh-TW"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最符合臨床</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職業需求</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臨床健康照護、長期健康照護</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b="1" u="sng" dirty="0" smtClean="0">
                <a:latin typeface="Times New Roman" panose="02020603050405020304" pitchFamily="18" charset="0"/>
                <a:ea typeface="標楷體" panose="03000509000000000000" pitchFamily="65" charset="-120"/>
                <a:cs typeface="Times New Roman" panose="02020603050405020304" pitchFamily="18" charset="0"/>
              </a:rPr>
              <a:t>臨床實務及進階制度</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接軌</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實證護理</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N0-N1) </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、護理實務專題、護理實務專題製作</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(Creation) </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defRPr/>
            </a:pPr>
            <a:endParaRPr lang="zh-TW" altLang="en-US" sz="3600" b="1" dirty="0" smtClean="0">
              <a:latin typeface="微軟正黑體" pitchFamily="34" charset="-120"/>
            </a:endParaRPr>
          </a:p>
          <a:p>
            <a:pPr>
              <a:lnSpc>
                <a:spcPct val="90000"/>
              </a:lnSpc>
              <a:defRPr/>
            </a:pPr>
            <a:endParaRPr lang="en-US" altLang="zh-TW" sz="3600" b="1" dirty="0" smtClean="0"/>
          </a:p>
          <a:p>
            <a:pPr>
              <a:lnSpc>
                <a:spcPct val="90000"/>
              </a:lnSpc>
              <a:defRPr/>
            </a:pPr>
            <a:endParaRPr lang="en-US" altLang="zh-TW" sz="3600" dirty="0" smtClean="0"/>
          </a:p>
        </p:txBody>
      </p:sp>
    </p:spTree>
    <p:extLst>
      <p:ext uri="{BB962C8B-B14F-4D97-AF65-F5344CB8AC3E}">
        <p14:creationId xmlns:p14="http://schemas.microsoft.com/office/powerpoint/2010/main" val="1228822989"/>
      </p:ext>
    </p:extLst>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p:cNvSpPr>
          <p:nvPr>
            <p:ph type="body" idx="4294967295"/>
          </p:nvPr>
        </p:nvSpPr>
        <p:spPr bwMode="auto">
          <a:xfrm>
            <a:off x="683568" y="1484784"/>
            <a:ext cx="8460432" cy="489654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nSpc>
                <a:spcPct val="120000"/>
              </a:lnSpc>
              <a:spcBef>
                <a:spcPts val="0"/>
              </a:spcBef>
              <a:defRPr/>
            </a:pPr>
            <a:r>
              <a:rPr lang="zh-TW" altLang="en-US" sz="35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教學最多元</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情境模擬、客觀的臨床能力訓練</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(OSCE) </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、問題解決、實習</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等增進學生護理專業之知情意。</a:t>
            </a:r>
          </a:p>
          <a:p>
            <a:pPr>
              <a:lnSpc>
                <a:spcPct val="120000"/>
              </a:lnSpc>
              <a:spcBef>
                <a:spcPts val="0"/>
              </a:spcBef>
              <a:defRPr/>
            </a:pPr>
            <a:r>
              <a:rPr lang="zh-TW" altLang="en-US" sz="35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設備最先進</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設有多功能專業教室、示範病房、情境模擬學習中心、臨床技能中心、自學中心、數位學習中心等。</a:t>
            </a:r>
          </a:p>
          <a:p>
            <a:pPr>
              <a:lnSpc>
                <a:spcPct val="120000"/>
              </a:lnSpc>
              <a:spcBef>
                <a:spcPts val="0"/>
              </a:spcBef>
              <a:defRPr/>
            </a:pPr>
            <a:r>
              <a:rPr lang="zh-TW" altLang="en-US" sz="35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就業最接軌</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是本校就業率最高之學系，職缺最多的科系</a:t>
            </a:r>
          </a:p>
          <a:p>
            <a:pPr>
              <a:lnSpc>
                <a:spcPct val="120000"/>
              </a:lnSpc>
              <a:spcBef>
                <a:spcPts val="0"/>
              </a:spcBef>
              <a:defRPr/>
            </a:pPr>
            <a:r>
              <a:rPr lang="zh-TW" altLang="en-US" sz="35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校友最普及</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臨床上，平均每六位護理人員就有一未來自輔英</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婦嬰</a:t>
            </a:r>
            <a:r>
              <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500" b="1"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500"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20000"/>
              </a:lnSpc>
              <a:spcBef>
                <a:spcPts val="0"/>
              </a:spcBef>
              <a:defRPr/>
            </a:pPr>
            <a:endParaRPr lang="zh-TW" altLang="en-US" sz="2800" b="1" dirty="0" smtClean="0">
              <a:latin typeface="微軟正黑體" pitchFamily="34" charset="-120"/>
            </a:endParaRPr>
          </a:p>
          <a:p>
            <a:pPr>
              <a:lnSpc>
                <a:spcPct val="90000"/>
              </a:lnSpc>
              <a:defRPr/>
            </a:pPr>
            <a:endParaRPr lang="en-US" altLang="zh-TW" sz="1800" b="1" dirty="0" smtClean="0"/>
          </a:p>
          <a:p>
            <a:pPr>
              <a:lnSpc>
                <a:spcPct val="90000"/>
              </a:lnSpc>
              <a:defRPr/>
            </a:pPr>
            <a:endParaRPr lang="en-US" altLang="zh-TW" sz="1600" dirty="0" smtClean="0"/>
          </a:p>
        </p:txBody>
      </p:sp>
    </p:spTree>
    <p:extLst>
      <p:ext uri="{BB962C8B-B14F-4D97-AF65-F5344CB8AC3E}">
        <p14:creationId xmlns:p14="http://schemas.microsoft.com/office/powerpoint/2010/main" val="671746040"/>
      </p:ext>
    </p:extLst>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0"/>
            <a:ext cx="8568952" cy="6858000"/>
          </a:xfrm>
        </p:spPr>
      </p:pic>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26</a:t>
            </a:fld>
            <a:endParaRPr lang="en-US" altLang="zh-TW" dirty="0"/>
          </a:p>
        </p:txBody>
      </p:sp>
    </p:spTree>
    <p:extLst>
      <p:ext uri="{BB962C8B-B14F-4D97-AF65-F5344CB8AC3E}">
        <p14:creationId xmlns:p14="http://schemas.microsoft.com/office/powerpoint/2010/main" val="2062517936"/>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標題 1"/>
          <p:cNvSpPr>
            <a:spLocks noGrp="1"/>
          </p:cNvSpPr>
          <p:nvPr>
            <p:ph type="title"/>
          </p:nvPr>
        </p:nvSpPr>
        <p:spPr>
          <a:xfrm>
            <a:off x="2843808" y="438820"/>
            <a:ext cx="5444406" cy="469900"/>
          </a:xfrm>
        </p:spPr>
        <p:txBody>
          <a:bodyPr/>
          <a:lstStyle/>
          <a:p>
            <a:pPr eaLnBrk="1" fontAlgn="auto" hangingPunct="1">
              <a:spcAft>
                <a:spcPts val="0"/>
              </a:spcAft>
              <a:defRPr/>
            </a:pPr>
            <a:r>
              <a:rPr lang="zh-TW" altLang="en-US" sz="4400" b="1" dirty="0" smtClean="0">
                <a:latin typeface="+mj-ea"/>
              </a:rPr>
              <a:t>護理大樓</a:t>
            </a:r>
          </a:p>
        </p:txBody>
      </p:sp>
      <p:pic>
        <p:nvPicPr>
          <p:cNvPr id="4101" name="Picture 4" descr="護理大樓29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6752"/>
            <a:ext cx="6420539" cy="44176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5" descr="護理大樓28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6425" y="404664"/>
            <a:ext cx="3457575" cy="3300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6" descr="護理大樓29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34976">
            <a:off x="5714597" y="3366265"/>
            <a:ext cx="3401229" cy="26465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84131"/>
      </p:ext>
    </p:extLst>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algn="ctr" eaLnBrk="1" fontAlgn="auto" hangingPunct="1">
              <a:spcAft>
                <a:spcPts val="0"/>
              </a:spcAft>
              <a:defRPr/>
            </a:pPr>
            <a:r>
              <a:rPr lang="zh-TW" altLang="en-US" sz="5400" dirty="0">
                <a:latin typeface="+mj-ea"/>
              </a:rPr>
              <a:t>護理大樓</a:t>
            </a:r>
            <a:endParaRPr lang="zh-TW" altLang="en-US" sz="5400" b="1" dirty="0">
              <a:latin typeface="+mj-ea"/>
            </a:endParaRPr>
          </a:p>
        </p:txBody>
      </p:sp>
      <p:sp>
        <p:nvSpPr>
          <p:cNvPr id="6147" name="內容版面配置區 2"/>
          <p:cNvSpPr>
            <a:spLocks noGrp="1"/>
          </p:cNvSpPr>
          <p:nvPr>
            <p:ph sz="quarter" idx="4294967295"/>
          </p:nvPr>
        </p:nvSpPr>
        <p:spPr>
          <a:xfrm>
            <a:off x="301625" y="1628800"/>
            <a:ext cx="8540750" cy="4470375"/>
          </a:xfrm>
          <a:prstGeom prst="rect">
            <a:avLst/>
          </a:prstGeom>
        </p:spPr>
        <p:txBody>
          <a:bodyPr wrap="square" numCol="1" anchor="t" anchorCtr="0" compatLnSpc="1">
            <a:prstTxWarp prst="textNoShape">
              <a:avLst/>
            </a:prstTxWarp>
          </a:bodyPr>
          <a:lstStyle/>
          <a:p>
            <a:pPr marL="285750" lvl="1" indent="-571500" eaLnBrk="1" hangingPunct="1">
              <a:lnSpc>
                <a:spcPts val="4000"/>
              </a:lnSpc>
              <a:buFont typeface="Wingdings" panose="05000000000000000000" pitchFamily="2" charset="2"/>
              <a:buChar char="p"/>
              <a:defRPr/>
            </a:pP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設有</a:t>
            </a:r>
            <a:r>
              <a:rPr lang="zh-TW" altLang="en-US" sz="3600" b="1" u="sng" dirty="0" smtClean="0">
                <a:latin typeface="Times New Roman" panose="02020603050405020304" pitchFamily="18" charset="0"/>
                <a:ea typeface="標楷體" panose="03000509000000000000" pitchFamily="65" charset="-120"/>
                <a:cs typeface="Times New Roman" panose="02020603050405020304" pitchFamily="18" charset="0"/>
              </a:rPr>
              <a:t>多功能專業教室與示範病房</a:t>
            </a:r>
            <a:endParaRPr lang="en-US" altLang="zh-TW" sz="3600" b="1" u="sng"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lvl="1" indent="-571500" eaLnBrk="1" hangingPunct="1">
              <a:lnSpc>
                <a:spcPts val="4000"/>
              </a:lnSpc>
              <a:buFont typeface="Wingdings" panose="05000000000000000000" pitchFamily="2" charset="2"/>
              <a:buChar char="p"/>
              <a:defRPr/>
            </a:pP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設有</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設有全國首創之</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護理自學中心</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數位自學中心</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臨床情境模擬學習中心</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高齡者</a:t>
            </a:r>
            <a:r>
              <a:rPr lang="zh-TW" altLang="en-US" sz="36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模擬體驗</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及照護示範中心</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6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助產照護教學</a:t>
            </a:r>
            <a:r>
              <a:rPr lang="zh-TW" altLang="en-US" sz="36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中心</a:t>
            </a:r>
            <a:r>
              <a:rPr lang="zh-TW" altLang="en-US" sz="3600" b="1" dirty="0" smtClean="0">
                <a:solidFill>
                  <a:srgbClr val="000099"/>
                </a:solidFill>
                <a:latin typeface="新細明體" panose="02020500000000000000" pitchFamily="18" charset="-120"/>
                <a:ea typeface="新細明體" panose="02020500000000000000" pitchFamily="18" charset="-120"/>
                <a:cs typeface="Times New Roman" panose="02020603050405020304" pitchFamily="18" charset="0"/>
              </a:rPr>
              <a:t>。</a:t>
            </a:r>
            <a:endParaRPr lang="en-US" altLang="zh-TW" sz="36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ts val="4000"/>
              </a:lnSpc>
              <a:buFont typeface="Wingdings" panose="05000000000000000000" pitchFamily="2" charset="2"/>
              <a:buChar char="p"/>
              <a:defRPr/>
            </a:pP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模擬醫院病房環境情境，透過情境教學及實做操作與演練，以增進學生解決問題能力及技術熟練度</a:t>
            </a:r>
          </a:p>
        </p:txBody>
      </p:sp>
    </p:spTree>
    <p:extLst>
      <p:ext uri="{BB962C8B-B14F-4D97-AF65-F5344CB8AC3E}">
        <p14:creationId xmlns:p14="http://schemas.microsoft.com/office/powerpoint/2010/main" val="3032048767"/>
      </p:ext>
    </p:extLst>
  </p:cSld>
  <p:clrMapOvr>
    <a:masterClrMapping/>
  </p:clrMapOvr>
  <p:transition spd="med">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9200" y="260648"/>
            <a:ext cx="7924800" cy="1143000"/>
          </a:xfrm>
        </p:spPr>
        <p:txBody>
          <a:bodyPr/>
          <a:lstStyle/>
          <a:p>
            <a:pPr algn="ctr">
              <a:defRPr/>
            </a:pPr>
            <a:r>
              <a:rPr lang="zh-TW" altLang="en-US" sz="5400" b="1" dirty="0" smtClean="0">
                <a:latin typeface="+mj-ea"/>
              </a:rPr>
              <a:t>護理系培育目標</a:t>
            </a:r>
            <a:endParaRPr lang="zh-TW" altLang="en-US" sz="5400" b="1" dirty="0">
              <a:latin typeface="+mj-ea"/>
            </a:endParaRPr>
          </a:p>
        </p:txBody>
      </p:sp>
      <p:sp>
        <p:nvSpPr>
          <p:cNvPr id="3" name="內容版面配置區 2"/>
          <p:cNvSpPr>
            <a:spLocks noGrp="1"/>
          </p:cNvSpPr>
          <p:nvPr>
            <p:ph sz="quarter" idx="4294967295"/>
          </p:nvPr>
        </p:nvSpPr>
        <p:spPr>
          <a:xfrm>
            <a:off x="609600" y="1600200"/>
            <a:ext cx="8534400" cy="4114800"/>
          </a:xfrm>
          <a:prstGeom prst="rect">
            <a:avLst/>
          </a:prstGeom>
        </p:spPr>
        <p:txBody>
          <a:bodyPr/>
          <a:lstStyle/>
          <a:p>
            <a:pPr marL="0" indent="0" eaLnBrk="1" fontAlgn="auto" hangingPunct="1">
              <a:buFont typeface="Arial" panose="020B0604020202020204" pitchFamily="34" charset="0"/>
              <a:buNone/>
              <a:defRPr/>
            </a:pP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培育稱職、受個案信任</a:t>
            </a:r>
            <a:r>
              <a:rPr lang="zh-TW" altLang="en-US" sz="4400" b="1" dirty="0" smtClean="0">
                <a:latin typeface="Times New Roman" panose="02020603050405020304" pitchFamily="18" charset="0"/>
                <a:ea typeface="標楷體" panose="03000509000000000000" pitchFamily="65" charset="-120"/>
                <a:cs typeface="Times New Roman" panose="02020603050405020304" pitchFamily="18" charset="0"/>
              </a:rPr>
              <a:t>的基層及具自主</a:t>
            </a: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與獨立判斷力</a:t>
            </a:r>
            <a:r>
              <a:rPr lang="zh-TW" altLang="en-US" sz="4400" b="1" dirty="0" smtClean="0">
                <a:latin typeface="Times New Roman" panose="02020603050405020304" pitchFamily="18" charset="0"/>
                <a:ea typeface="標楷體" panose="03000509000000000000" pitchFamily="65" charset="-120"/>
                <a:cs typeface="Times New Roman" panose="02020603050405020304" pitchFamily="18" charset="0"/>
              </a:rPr>
              <a:t>的進階</a:t>
            </a:r>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專業護理人才</a:t>
            </a:r>
          </a:p>
          <a:p>
            <a:pPr>
              <a:defRPr/>
            </a:pPr>
            <a:endParaRPr lang="zh-TW" altLang="en-US" sz="5400" b="1" dirty="0">
              <a:solidFill>
                <a:srgbClr val="FFFF00"/>
              </a:solidFill>
              <a:latin typeface="+mj-ea"/>
              <a:ea typeface="+mj-ea"/>
            </a:endParaRPr>
          </a:p>
        </p:txBody>
      </p:sp>
      <p:pic>
        <p:nvPicPr>
          <p:cNvPr id="5" name="圖片 4"/>
          <p:cNvPicPr>
            <a:picLocks noChangeAspect="1"/>
          </p:cNvPicPr>
          <p:nvPr/>
        </p:nvPicPr>
        <p:blipFill>
          <a:blip r:embed="rId2" cstate="print"/>
          <a:stretch>
            <a:fillRect/>
          </a:stretch>
        </p:blipFill>
        <p:spPr>
          <a:xfrm>
            <a:off x="327490" y="3693905"/>
            <a:ext cx="2758680" cy="2764784"/>
          </a:xfrm>
          <a:prstGeom prst="ellipse">
            <a:avLst/>
          </a:prstGeom>
          <a:ln>
            <a:noFill/>
          </a:ln>
          <a:effectLst>
            <a:softEdge rad="112500"/>
          </a:effectLst>
        </p:spPr>
      </p:pic>
      <p:pic>
        <p:nvPicPr>
          <p:cNvPr id="7" name="圖片 6"/>
          <p:cNvPicPr>
            <a:picLocks noChangeAspect="1"/>
          </p:cNvPicPr>
          <p:nvPr/>
        </p:nvPicPr>
        <p:blipFill>
          <a:blip r:embed="rId3" cstate="print"/>
          <a:stretch>
            <a:fillRect/>
          </a:stretch>
        </p:blipFill>
        <p:spPr>
          <a:xfrm>
            <a:off x="3086170" y="3591233"/>
            <a:ext cx="2901948" cy="2908044"/>
          </a:xfrm>
          <a:prstGeom prst="ellipse">
            <a:avLst/>
          </a:prstGeom>
          <a:ln>
            <a:noFill/>
          </a:ln>
          <a:effectLst>
            <a:softEdge rad="112500"/>
          </a:effectLst>
        </p:spPr>
      </p:pic>
      <p:pic>
        <p:nvPicPr>
          <p:cNvPr id="8" name="圖片 7"/>
          <p:cNvPicPr>
            <a:picLocks noChangeAspect="1"/>
          </p:cNvPicPr>
          <p:nvPr/>
        </p:nvPicPr>
        <p:blipFill>
          <a:blip r:embed="rId4" cstate="print"/>
          <a:stretch>
            <a:fillRect/>
          </a:stretch>
        </p:blipFill>
        <p:spPr>
          <a:xfrm>
            <a:off x="6270228" y="3578369"/>
            <a:ext cx="2798832" cy="2880320"/>
          </a:xfrm>
          <a:prstGeom prst="ellipse">
            <a:avLst/>
          </a:prstGeom>
          <a:ln>
            <a:noFill/>
          </a:ln>
          <a:effectLst>
            <a:softEdge rad="112500"/>
          </a:effectLst>
        </p:spPr>
      </p:pic>
    </p:spTree>
    <p:extLst>
      <p:ext uri="{BB962C8B-B14F-4D97-AF65-F5344CB8AC3E}">
        <p14:creationId xmlns:p14="http://schemas.microsoft.com/office/powerpoint/2010/main" val="3916907538"/>
      </p:ext>
    </p:extLst>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1598" y="3312237"/>
            <a:ext cx="3935201" cy="2854445"/>
          </a:xfrm>
        </p:spPr>
      </p:pic>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3</a:t>
            </a:fld>
            <a:endParaRPr lang="en-US" altLang="zh-TW"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7" y="360367"/>
            <a:ext cx="3816423" cy="2592288"/>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598" y="360367"/>
            <a:ext cx="3935201" cy="2592288"/>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30" y="3312237"/>
            <a:ext cx="4006661" cy="2854445"/>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250" y="2348880"/>
            <a:ext cx="2857500" cy="2016224"/>
          </a:xfrm>
          <a:prstGeom prst="rect">
            <a:avLst/>
          </a:prstGeom>
        </p:spPr>
      </p:pic>
    </p:spTree>
    <p:extLst>
      <p:ext uri="{BB962C8B-B14F-4D97-AF65-F5344CB8AC3E}">
        <p14:creationId xmlns:p14="http://schemas.microsoft.com/office/powerpoint/2010/main" val="2688312894"/>
      </p:ext>
    </p:extLst>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123728" y="188640"/>
            <a:ext cx="6552728" cy="941387"/>
          </a:xfrm>
        </p:spPr>
        <p:txBody>
          <a:bodyPr/>
          <a:lstStyle/>
          <a:p>
            <a:pPr eaLnBrk="1" fontAlgn="auto" hangingPunct="1">
              <a:spcAft>
                <a:spcPts val="0"/>
              </a:spcAft>
              <a:defRPr/>
            </a:pPr>
            <a:r>
              <a:rPr lang="zh-TW" altLang="en-US" dirty="0">
                <a:solidFill>
                  <a:srgbClr val="0000FF"/>
                </a:solidFill>
                <a:latin typeface="+mj-ea"/>
              </a:rPr>
              <a:t>護理學</a:t>
            </a:r>
            <a:r>
              <a:rPr lang="zh-TW" altLang="en-US" dirty="0" smtClean="0">
                <a:solidFill>
                  <a:srgbClr val="0000FF"/>
                </a:solidFill>
                <a:latin typeface="+mj-ea"/>
              </a:rPr>
              <a:t>示範教室與示範</a:t>
            </a:r>
            <a:r>
              <a:rPr lang="zh-TW" altLang="en-US" sz="4000" b="1" dirty="0" smtClean="0">
                <a:solidFill>
                  <a:srgbClr val="0000FF"/>
                </a:solidFill>
                <a:latin typeface="+mj-ea"/>
              </a:rPr>
              <a:t>病房</a:t>
            </a:r>
            <a:endParaRPr lang="zh-TW" altLang="zh-TW" sz="4000" b="1" dirty="0">
              <a:solidFill>
                <a:srgbClr val="0000FF"/>
              </a:solidFill>
              <a:latin typeface="+mj-ea"/>
            </a:endParaRPr>
          </a:p>
        </p:txBody>
      </p:sp>
      <p:pic>
        <p:nvPicPr>
          <p:cNvPr id="8196" name="Picture 4" descr="靜脈31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58266"/>
            <a:ext cx="4032126" cy="20162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9220" name="圖片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5" y="3778250"/>
            <a:ext cx="383832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3"/>
          <p:cNvSpPr txBox="1">
            <a:spLocks noRot="1" noChangeArrowheads="1"/>
          </p:cNvSpPr>
          <p:nvPr/>
        </p:nvSpPr>
        <p:spPr bwMode="auto">
          <a:xfrm>
            <a:off x="4139952" y="1632743"/>
            <a:ext cx="2610505" cy="453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1pPr>
            <a:lvl2pPr marL="742950" indent="-28575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2pPr>
            <a:lvl3pPr marL="1143000" indent="-22860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3pPr>
            <a:lvl4pPr marL="1600200" indent="-22860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4pPr>
            <a:lvl5pPr marL="2057400" indent="-22860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5pPr>
            <a:lvl6pPr marL="25146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6pPr>
            <a:lvl7pPr marL="29718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7pPr>
            <a:lvl8pPr marL="34290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8pPr>
            <a:lvl9pPr marL="3886200" indent="-228600" eaLnBrk="0" fontAlgn="base" hangingPunct="0">
              <a:spcBef>
                <a:spcPct val="20000"/>
              </a:spcBef>
              <a:spcAft>
                <a:spcPts val="600"/>
              </a:spcAft>
              <a:buClr>
                <a:schemeClr val="tx2"/>
              </a:buClr>
              <a:buFont typeface="Arial" charset="0"/>
              <a:buChar char="•"/>
              <a:defRPr sz="1700">
                <a:solidFill>
                  <a:schemeClr val="tx1"/>
                </a:solidFill>
                <a:latin typeface="Arial Narrow" pitchFamily="34" charset="0"/>
                <a:ea typeface="微軟正黑體" pitchFamily="34" charset="-120"/>
              </a:defRPr>
            </a:lvl9pPr>
          </a:lstStyle>
          <a:p>
            <a:pPr fontAlgn="auto">
              <a:lnSpc>
                <a:spcPts val="4000"/>
              </a:lnSpc>
              <a:buSzPct val="75000"/>
              <a:buFont typeface="Arial" panose="020B0604020202020204" pitchFamily="34" charset="0"/>
              <a:buChar char="•"/>
              <a:defRPr/>
            </a:pPr>
            <a:r>
              <a:rPr lang="zh-TW" altLang="en-US" sz="3200" b="1" spc="30" dirty="0">
                <a:latin typeface="Times New Roman" panose="02020603050405020304" pitchFamily="18" charset="0"/>
                <a:ea typeface="標楷體" panose="03000509000000000000" pitchFamily="65" charset="-120"/>
                <a:cs typeface="Times New Roman" panose="02020603050405020304" pitchFamily="18" charset="0"/>
              </a:rPr>
              <a:t>模擬</a:t>
            </a:r>
            <a:r>
              <a:rPr lang="zh-TW" altLang="en-US" sz="3200" b="1" spc="30" dirty="0" smtClean="0">
                <a:latin typeface="Times New Roman" panose="02020603050405020304" pitchFamily="18" charset="0"/>
                <a:ea typeface="標楷體" panose="03000509000000000000" pitchFamily="65" charset="-120"/>
                <a:cs typeface="Times New Roman" panose="02020603050405020304" pitchFamily="18" charset="0"/>
              </a:rPr>
              <a:t>病房</a:t>
            </a:r>
            <a:r>
              <a:rPr lang="zh-TW" altLang="en-US" sz="3200" b="1" spc="30" dirty="0">
                <a:latin typeface="Times New Roman" panose="02020603050405020304" pitchFamily="18" charset="0"/>
                <a:ea typeface="標楷體" panose="03000509000000000000" pitchFamily="65" charset="-120"/>
                <a:cs typeface="Times New Roman" panose="02020603050405020304" pitchFamily="18" charset="0"/>
              </a:rPr>
              <a:t>完善設備</a:t>
            </a:r>
            <a:r>
              <a:rPr lang="zh-TW" altLang="en-US" sz="3200" b="1" spc="30" dirty="0" smtClean="0">
                <a:latin typeface="Times New Roman" panose="02020603050405020304" pitchFamily="18" charset="0"/>
                <a:ea typeface="標楷體" panose="03000509000000000000" pitchFamily="65" charset="-120"/>
                <a:cs typeface="Times New Roman" panose="02020603050405020304" pitchFamily="18" charset="0"/>
              </a:rPr>
              <a:t>與實</a:t>
            </a:r>
            <a:r>
              <a:rPr lang="zh-TW" altLang="en-US" sz="3200" b="1" spc="30" dirty="0">
                <a:latin typeface="Times New Roman" panose="02020603050405020304" pitchFamily="18" charset="0"/>
                <a:ea typeface="標楷體" panose="03000509000000000000" pitchFamily="65" charset="-120"/>
                <a:cs typeface="Times New Roman" panose="02020603050405020304" pitchFamily="18" charset="0"/>
              </a:rPr>
              <a:t>境，藉由情境教學及實做操作與演練，以增進學生解決問題能力及技術熟練度 </a:t>
            </a:r>
            <a:r>
              <a:rPr lang="zh-TW" altLang="en-US" sz="3600" b="1" spc="3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6" name="內容版面配置區 3"/>
          <p:cNvPicPr>
            <a:picLocks noGrp="1" noChangeAspect="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6750457" y="1407168"/>
            <a:ext cx="2899172" cy="4134645"/>
          </a:xfrm>
          <a:prstGeom prst="rect">
            <a:avLst/>
          </a:prstGeom>
          <a:effectLst>
            <a:softEdge rad="112500"/>
          </a:effectLst>
        </p:spPr>
      </p:pic>
    </p:spTree>
    <p:extLst>
      <p:ext uri="{BB962C8B-B14F-4D97-AF65-F5344CB8AC3E}">
        <p14:creationId xmlns:p14="http://schemas.microsoft.com/office/powerpoint/2010/main" val="3320427626"/>
      </p:ext>
    </p:extLst>
  </p:cSld>
  <p:clrMapOvr>
    <a:masterClrMapping/>
  </p:clrMapOvr>
  <p:transition spd="med">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4687328" y="94161"/>
            <a:ext cx="4368800" cy="1143000"/>
          </a:xfrm>
        </p:spPr>
        <p:txBody>
          <a:bodyPr/>
          <a:lstStyle/>
          <a:p>
            <a:pPr algn="ctr" eaLnBrk="1" fontAlgn="auto" hangingPunct="1">
              <a:spcAft>
                <a:spcPts val="0"/>
              </a:spcAft>
              <a:defRPr/>
            </a:pPr>
            <a:r>
              <a:rPr lang="zh-TW" altLang="en-US" sz="4000" b="1" dirty="0">
                <a:latin typeface="+mj-ea"/>
              </a:rPr>
              <a:t>基本護理</a:t>
            </a:r>
            <a:r>
              <a:rPr lang="zh-TW" altLang="en-US" sz="4000" b="1" dirty="0" smtClean="0">
                <a:latin typeface="+mj-ea"/>
              </a:rPr>
              <a:t>學</a:t>
            </a:r>
            <a:r>
              <a:rPr lang="en-US" altLang="zh-TW" sz="4000" b="1" dirty="0" smtClean="0">
                <a:latin typeface="+mj-ea"/>
              </a:rPr>
              <a:t/>
            </a:r>
            <a:br>
              <a:rPr lang="en-US" altLang="zh-TW" sz="4000" b="1" dirty="0" smtClean="0">
                <a:latin typeface="+mj-ea"/>
              </a:rPr>
            </a:br>
            <a:r>
              <a:rPr lang="zh-TW" altLang="en-US" sz="4000" b="1" dirty="0" smtClean="0">
                <a:latin typeface="+mj-ea"/>
              </a:rPr>
              <a:t>示範病房</a:t>
            </a:r>
            <a:endParaRPr lang="zh-TW" altLang="en-US" sz="4000" b="1" dirty="0">
              <a:latin typeface="+mj-ea"/>
            </a:endParaRPr>
          </a:p>
        </p:txBody>
      </p:sp>
      <p:pic>
        <p:nvPicPr>
          <p:cNvPr id="9219" name="內容版面配置區 3"/>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418042" y="1691583"/>
            <a:ext cx="3007943" cy="4106306"/>
          </a:xfrm>
          <a:prstGeom prst="ellipse">
            <a:avLst/>
          </a:prstGeom>
          <a:ln w="1905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220"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665163"/>
            <a:ext cx="4537075" cy="59309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0245" name="矩形 5"/>
          <p:cNvSpPr>
            <a:spLocks noChangeArrowheads="1"/>
          </p:cNvSpPr>
          <p:nvPr/>
        </p:nvSpPr>
        <p:spPr bwMode="auto">
          <a:xfrm>
            <a:off x="395288" y="2924175"/>
            <a:ext cx="60483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en-US" altLang="zh-TW">
              <a:solidFill>
                <a:srgbClr val="001010"/>
              </a:solidFill>
              <a:latin typeface="標楷體" pitchFamily="65" charset="-120"/>
              <a:ea typeface="標楷體" pitchFamily="65" charset="-120"/>
            </a:endParaRPr>
          </a:p>
          <a:p>
            <a:pPr eaLnBrk="1" hangingPunct="1"/>
            <a:endParaRPr lang="zh-TW" altLang="en-US"/>
          </a:p>
        </p:txBody>
      </p:sp>
    </p:spTree>
    <p:extLst>
      <p:ext uri="{BB962C8B-B14F-4D97-AF65-F5344CB8AC3E}">
        <p14:creationId xmlns:p14="http://schemas.microsoft.com/office/powerpoint/2010/main" val="3897718095"/>
      </p:ext>
    </p:extLst>
  </p:cSld>
  <p:clrMapOvr>
    <a:masterClrMapping/>
  </p:clrMapOvr>
  <p:transition spd="med">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Rot="1" noChangeArrowheads="1"/>
          </p:cNvSpPr>
          <p:nvPr>
            <p:ph type="subTitle" idx="1"/>
          </p:nvPr>
        </p:nvSpPr>
        <p:spPr>
          <a:xfrm>
            <a:off x="5076056" y="1412776"/>
            <a:ext cx="3959994" cy="4824536"/>
          </a:xfrm>
        </p:spPr>
        <p:txBody>
          <a:bodyPr>
            <a:noAutofit/>
          </a:bodyPr>
          <a:lstStyle/>
          <a:p>
            <a:pPr marL="342900" indent="-342900" algn="l" eaLnBrk="1" fontAlgn="auto" hangingPunct="1">
              <a:lnSpc>
                <a:spcPts val="4000"/>
              </a:lnSpc>
              <a:buFont typeface="Arial" panose="020B0604020202020204" pitchFamily="34" charset="0"/>
              <a:buChar char="•"/>
              <a:defRPr/>
            </a:pPr>
            <a:r>
              <a:rPr lang="zh-TW" altLang="en-US"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手術室示範室為模擬醫院開刀房環境之情境，透過開刀房完善設備與模擬實境，藉由情境教學及實做操作與演練，以增進學生解決問題能力及技術熟練度 。</a:t>
            </a:r>
          </a:p>
        </p:txBody>
      </p:sp>
      <p:sp>
        <p:nvSpPr>
          <p:cNvPr id="15362" name="Rectangle 2"/>
          <p:cNvSpPr>
            <a:spLocks noGrp="1" noRot="1" noChangeArrowheads="1"/>
          </p:cNvSpPr>
          <p:nvPr>
            <p:ph type="ctrTitle"/>
          </p:nvPr>
        </p:nvSpPr>
        <p:spPr>
          <a:xfrm>
            <a:off x="4067944" y="188913"/>
            <a:ext cx="4825231" cy="792162"/>
          </a:xfrm>
        </p:spPr>
        <p:txBody>
          <a:bodyPr/>
          <a:lstStyle/>
          <a:p>
            <a:pPr algn="l" eaLnBrk="1" fontAlgn="auto" hangingPunct="1">
              <a:spcAft>
                <a:spcPts val="0"/>
              </a:spcAft>
              <a:defRPr/>
            </a:pPr>
            <a:r>
              <a:rPr lang="zh-TW" altLang="en-US" sz="4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手術室示範室</a:t>
            </a:r>
            <a:endParaRPr lang="zh-TW" altLang="zh-TW" sz="4000"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292" name="Picture 4" descr="開刀房3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905250"/>
            <a:ext cx="4410075" cy="2952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3" name="Picture 5" descr="開刀房3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8" y="188640"/>
            <a:ext cx="4352478" cy="42755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492703"/>
      </p:ext>
    </p:extLst>
  </p:cSld>
  <p:clrMapOvr>
    <a:masterClrMapping/>
  </p:clrMapOvr>
  <p:transition spd="med">
    <p:rand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3708400" y="404813"/>
            <a:ext cx="5156200" cy="633412"/>
          </a:xfrm>
        </p:spPr>
        <p:txBody>
          <a:bodyPr/>
          <a:lstStyle/>
          <a:p>
            <a:pPr eaLnBrk="1" fontAlgn="auto" hangingPunct="1">
              <a:spcAft>
                <a:spcPts val="0"/>
              </a:spcAft>
              <a:defRPr/>
            </a:pPr>
            <a:r>
              <a:rPr lang="zh-TW" altLang="en-US" sz="4000" b="1" dirty="0">
                <a:latin typeface="+mj-ea"/>
              </a:rPr>
              <a:t>加冠典禮</a:t>
            </a:r>
          </a:p>
        </p:txBody>
      </p:sp>
      <p:sp>
        <p:nvSpPr>
          <p:cNvPr id="24579" name="Rectangle 3"/>
          <p:cNvSpPr>
            <a:spLocks noGrp="1" noRot="1" noChangeArrowheads="1"/>
          </p:cNvSpPr>
          <p:nvPr>
            <p:ph sz="quarter" idx="4294967295"/>
          </p:nvPr>
        </p:nvSpPr>
        <p:spPr>
          <a:xfrm>
            <a:off x="609600" y="1600200"/>
            <a:ext cx="7924800" cy="4114800"/>
          </a:xfrm>
          <a:prstGeom prst="rect">
            <a:avLst/>
          </a:prstGeom>
        </p:spPr>
        <p:txBody>
          <a:bodyPr/>
          <a:lstStyle/>
          <a:p>
            <a:pPr eaLnBrk="1" fontAlgn="auto" hangingPunct="1">
              <a:buFont typeface="Arial" panose="020B0604020202020204" pitchFamily="34" charset="0"/>
              <a:buChar char="•"/>
              <a:defRPr/>
            </a:pPr>
            <a:endParaRPr lang="zh-TW" altLang="zh-TW" dirty="0" smtClean="0"/>
          </a:p>
        </p:txBody>
      </p:sp>
      <p:pic>
        <p:nvPicPr>
          <p:cNvPr id="21508" name="Picture 7" descr="加冠3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297" y="976313"/>
            <a:ext cx="3794135" cy="28259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509" name="Picture 8" descr="加冠32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22" y="976313"/>
            <a:ext cx="4824413" cy="46799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1510" name="Picture 9" descr="加冠 0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281" y="3744219"/>
            <a:ext cx="3868103" cy="24490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892152"/>
      </p:ext>
    </p:extLst>
  </p:cSld>
  <p:clrMapOvr>
    <a:masterClrMapping/>
  </p:clrMapOvr>
  <p:transition spd="med">
    <p:rand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358200" y="332656"/>
            <a:ext cx="4221038" cy="792162"/>
          </a:xfrm>
        </p:spPr>
        <p:txBody>
          <a:bodyPr/>
          <a:lstStyle/>
          <a:p>
            <a:pPr eaLnBrk="1" fontAlgn="auto" hangingPunct="1">
              <a:spcAft>
                <a:spcPts val="0"/>
              </a:spcAft>
              <a:defRPr/>
            </a:pPr>
            <a:r>
              <a:rPr lang="zh-TW" altLang="en-US" sz="4400" b="1" dirty="0">
                <a:latin typeface="+mj-ea"/>
              </a:rPr>
              <a:t>臨床技能中心</a:t>
            </a:r>
          </a:p>
        </p:txBody>
      </p:sp>
      <p:pic>
        <p:nvPicPr>
          <p:cNvPr id="14339" name="內容版面配置區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202278" y="219512"/>
            <a:ext cx="3816350" cy="3209488"/>
          </a:xfrm>
          <a:prstGeom prst="ellipse">
            <a:avLst/>
          </a:prstGeom>
          <a:ln w="190500" cap="rnd">
            <a:solidFill>
              <a:srgbClr val="C8C6BD"/>
            </a:solidFill>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340"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429000"/>
            <a:ext cx="381635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365" name="矩形 5"/>
          <p:cNvSpPr>
            <a:spLocks noChangeArrowheads="1"/>
          </p:cNvSpPr>
          <p:nvPr/>
        </p:nvSpPr>
        <p:spPr bwMode="auto">
          <a:xfrm>
            <a:off x="4018628" y="1484784"/>
            <a:ext cx="48738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spcBef>
                <a:spcPts val="0"/>
              </a:spcBef>
              <a:spcAft>
                <a:spcPts val="0"/>
              </a:spcAft>
              <a:buClr>
                <a:schemeClr val="tx2"/>
              </a:buClr>
              <a:buFont typeface="Arial" charset="0"/>
              <a:buChar char="•"/>
            </a:pPr>
            <a:r>
              <a:rPr lang="en-US" altLang="zh-TW" sz="3000" b="1"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3000" b="1" dirty="0" smtClean="0">
                <a:latin typeface="Times New Roman" panose="02020603050405020304" pitchFamily="18" charset="0"/>
                <a:ea typeface="標楷體" panose="03000509000000000000" pitchFamily="65" charset="-120"/>
                <a:cs typeface="Times New Roman" panose="02020603050405020304" pitchFamily="18" charset="0"/>
              </a:rPr>
              <a:t>間</a:t>
            </a: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房間</a:t>
            </a:r>
            <a:r>
              <a:rPr lang="zh-TW" altLang="en-US" sz="30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教師可透過單面鏡觀察學生與病人互動之情境，並設計劇情之變化性，加強學生臨床應變能力。</a:t>
            </a:r>
            <a:endParaRPr lang="en-US" altLang="zh-TW" sz="3000"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eaLnBrk="1" hangingPunct="1">
              <a:spcBef>
                <a:spcPts val="0"/>
              </a:spcBef>
              <a:spcAft>
                <a:spcPts val="0"/>
              </a:spcAft>
              <a:buClr>
                <a:schemeClr val="tx2"/>
              </a:buClr>
              <a:buFont typeface="Arial" charset="0"/>
              <a:buChar char="•"/>
            </a:pPr>
            <a:r>
              <a:rPr lang="zh-TW" altLang="en-US" sz="3000" b="1" u="sng" dirty="0" smtClean="0">
                <a:latin typeface="Times New Roman" panose="02020603050405020304" pitchFamily="18" charset="0"/>
                <a:ea typeface="標楷體" panose="03000509000000000000" pitchFamily="65" charset="-120"/>
                <a:cs typeface="Times New Roman" panose="02020603050405020304" pitchFamily="18" charset="0"/>
              </a:rPr>
              <a:t>學生</a:t>
            </a:r>
            <a:r>
              <a:rPr lang="zh-TW" altLang="en-US" sz="3000" b="1" u="sng" dirty="0">
                <a:latin typeface="Times New Roman" panose="02020603050405020304" pitchFamily="18" charset="0"/>
                <a:ea typeface="標楷體" panose="03000509000000000000" pitchFamily="65" charset="-120"/>
                <a:cs typeface="Times New Roman" panose="02020603050405020304" pitchFamily="18" charset="0"/>
              </a:rPr>
              <a:t>在實際接觸病人之前先有機會練習各項臨床技術，增進技術之熟悉度</a:t>
            </a: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30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0"/>
              </a:spcBef>
              <a:spcAft>
                <a:spcPts val="0"/>
              </a:spcAft>
              <a:buClr>
                <a:schemeClr val="tx2"/>
              </a:buClr>
              <a:buFont typeface="Arial" charset="0"/>
              <a:buChar char="•"/>
            </a:pPr>
            <a:r>
              <a:rPr lang="zh-TW" altLang="en-US" sz="3000" b="1" dirty="0">
                <a:latin typeface="Times New Roman" panose="02020603050405020304" pitchFamily="18" charset="0"/>
                <a:ea typeface="標楷體" panose="03000509000000000000" pitchFamily="65" charset="-120"/>
                <a:cs typeface="Times New Roman" panose="02020603050405020304" pitchFamily="18" charset="0"/>
              </a:rPr>
              <a:t>減少醫療失誤之發生機率，提升醫療</a:t>
            </a:r>
            <a:r>
              <a:rPr lang="zh-TW" altLang="en-US" sz="3000" b="1" dirty="0" smtClean="0">
                <a:latin typeface="Times New Roman" panose="02020603050405020304" pitchFamily="18" charset="0"/>
                <a:ea typeface="標楷體" panose="03000509000000000000" pitchFamily="65" charset="-120"/>
                <a:cs typeface="Times New Roman" panose="02020603050405020304" pitchFamily="18" charset="0"/>
              </a:rPr>
              <a:t>品質</a:t>
            </a:r>
            <a:r>
              <a:rPr lang="zh-TW" altLang="en-US" sz="2800" b="1" dirty="0" smtClean="0">
                <a:solidFill>
                  <a:srgbClr val="FFFF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800" b="1" dirty="0">
              <a:solidFill>
                <a:srgbClr val="FFFF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43271855"/>
      </p:ext>
    </p:extLst>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5353905" y="620688"/>
            <a:ext cx="3224213" cy="647700"/>
          </a:xfrm>
        </p:spPr>
        <p:txBody>
          <a:bodyPr/>
          <a:lstStyle/>
          <a:p>
            <a:pPr eaLnBrk="1" fontAlgn="auto" hangingPunct="1">
              <a:spcAft>
                <a:spcPts val="0"/>
              </a:spcAft>
              <a:defRPr/>
            </a:pPr>
            <a:r>
              <a:rPr lang="zh-TW" altLang="en-US" sz="4400" b="1" dirty="0">
                <a:latin typeface="+mj-ea"/>
              </a:rPr>
              <a:t>自學中心</a:t>
            </a:r>
          </a:p>
        </p:txBody>
      </p:sp>
      <p:pic>
        <p:nvPicPr>
          <p:cNvPr id="15363" name="Picture 5" descr="自學339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0648"/>
            <a:ext cx="4032250" cy="27479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4" name="Picture 6" descr="自學78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356992"/>
            <a:ext cx="4248472" cy="2879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17413" name="矩形 5"/>
          <p:cNvSpPr>
            <a:spLocks noChangeArrowheads="1"/>
          </p:cNvSpPr>
          <p:nvPr/>
        </p:nvSpPr>
        <p:spPr bwMode="auto">
          <a:xfrm>
            <a:off x="4604503" y="1628800"/>
            <a:ext cx="4355976"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spcBef>
                <a:spcPts val="0"/>
              </a:spcBef>
              <a:spcAft>
                <a:spcPts val="0"/>
              </a:spcAft>
              <a:buClr>
                <a:schemeClr val="tx2"/>
              </a:buClr>
              <a:buFont typeface="Arial" charset="0"/>
              <a:buChar char="•"/>
            </a:pP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有各科護理學技術</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提供學生自我練習，加強臨床技能之能力，提升技能品質。  </a:t>
            </a:r>
            <a:endPar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spcBef>
                <a:spcPts val="0"/>
              </a:spcBef>
              <a:spcAft>
                <a:spcPts val="0"/>
              </a:spcAft>
              <a:buClr>
                <a:schemeClr val="tx2"/>
              </a:buClr>
              <a:buFont typeface="Arial" charset="0"/>
              <a:buChar char="•"/>
            </a:pP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設有</a:t>
            </a:r>
            <a:r>
              <a:rPr lang="zh-TW" altLang="en-US" sz="3200" b="1" u="sng" dirty="0">
                <a:latin typeface="Times New Roman" panose="02020603050405020304" pitchFamily="18" charset="0"/>
                <a:ea typeface="標楷體" panose="03000509000000000000" pitchFamily="65" charset="-120"/>
                <a:cs typeface="Times New Roman" panose="02020603050405020304" pitchFamily="18" charset="0"/>
              </a:rPr>
              <a:t>攝影機</a:t>
            </a:r>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可拍攝學生技術練情形，作為師生討論與臨床技術檢討改進之參考依據。 </a:t>
            </a:r>
            <a:r>
              <a:rPr lang="zh-TW" altLang="en-US" sz="3200" b="1"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74023796"/>
      </p:ext>
    </p:extLst>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8" descr="D60659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621" y="3443848"/>
            <a:ext cx="3817516" cy="3076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484" name="Picture 15" descr="D606 5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621" y="188640"/>
            <a:ext cx="3817516" cy="3024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3557" name="Rectangle 13"/>
          <p:cNvSpPr>
            <a:spLocks noGrp="1" noRot="1" noChangeArrowheads="1"/>
          </p:cNvSpPr>
          <p:nvPr>
            <p:ph sz="quarter" idx="4294967295"/>
          </p:nvPr>
        </p:nvSpPr>
        <p:spPr>
          <a:xfrm>
            <a:off x="4102137" y="764704"/>
            <a:ext cx="4718335" cy="5045546"/>
          </a:xfrm>
          <a:prstGeom prst="rect">
            <a:avLst/>
          </a:prstGeom>
        </p:spPr>
        <p:txBody>
          <a:bodyPr wrap="square" numCol="1" anchor="t" anchorCtr="0" compatLnSpc="1">
            <a:prstTxWarp prst="textNoShape">
              <a:avLst/>
            </a:prstTxWarp>
          </a:bodyPr>
          <a:lstStyle/>
          <a:p>
            <a:pPr eaLnBrk="1" hangingPunct="1">
              <a:lnSpc>
                <a:spcPts val="4300"/>
              </a:lnSpc>
              <a:spcBef>
                <a:spcPct val="25000"/>
              </a:spcBef>
              <a:defRPr/>
            </a:pPr>
            <a:r>
              <a:rPr lang="zh-TW" altLang="en-US" sz="36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情境模擬學習中心</a:t>
            </a:r>
            <a:r>
              <a:rPr lang="zh-TW" altLang="en-US" sz="3600" b="1" dirty="0" smtClean="0">
                <a:solidFill>
                  <a:srgbClr val="FFC000"/>
                </a:solidFill>
                <a:latin typeface="微軟正黑體" pitchFamily="34" charset="-120"/>
              </a:rPr>
              <a:t>            </a:t>
            </a:r>
          </a:p>
          <a:p>
            <a:pPr eaLnBrk="1" hangingPunct="1">
              <a:spcBef>
                <a:spcPts val="0"/>
              </a:spcBef>
              <a:buNone/>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本系統</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設有臨床</a:t>
            </a:r>
            <a:r>
              <a:rPr lang="zh-TW" altLang="en-US" b="1" u="sng" dirty="0">
                <a:latin typeface="Times New Roman" panose="02020603050405020304" pitchFamily="18" charset="0"/>
                <a:ea typeface="標楷體" panose="03000509000000000000" pitchFamily="65" charset="-120"/>
                <a:cs typeface="Times New Roman" panose="02020603050405020304" pitchFamily="18" charset="0"/>
              </a:rPr>
              <a:t>模擬生理真人</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全身多功能生理變化</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，呈獻真實病人</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常見的生理變化，用以</a:t>
            </a:r>
            <a:r>
              <a:rPr lang="zh-TW" altLang="en-US" b="1" u="sng" dirty="0">
                <a:latin typeface="Times New Roman" panose="02020603050405020304" pitchFamily="18" charset="0"/>
                <a:ea typeface="標楷體" panose="03000509000000000000" pitchFamily="65" charset="-120"/>
                <a:cs typeface="Times New Roman" panose="02020603050405020304" pitchFamily="18" charset="0"/>
              </a:rPr>
              <a:t>訓練護理臨床處置與應變能力</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u="sng" dirty="0">
                <a:latin typeface="Times New Roman" panose="02020603050405020304" pitchFamily="18" charset="0"/>
                <a:ea typeface="標楷體" panose="03000509000000000000" pitchFamily="65" charset="-120"/>
                <a:cs typeface="Times New Roman" panose="02020603050405020304" pitchFamily="18" charset="0"/>
              </a:rPr>
              <a:t>培養學生批判性思考，問題解決及統合能力</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，於學生演練過程中，可增進其溝通及合作能力</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384532306"/>
      </p:ext>
    </p:extLst>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idx="4294967295"/>
          </p:nvPr>
        </p:nvSpPr>
        <p:spPr>
          <a:xfrm>
            <a:off x="139700" y="188913"/>
            <a:ext cx="9072563" cy="1079500"/>
          </a:xfrm>
        </p:spPr>
        <p:txBody>
          <a:bodyPr/>
          <a:lstStyle/>
          <a:p>
            <a:pPr eaLnBrk="1" fontAlgn="auto" hangingPunct="1">
              <a:spcAft>
                <a:spcPts val="0"/>
              </a:spcAft>
              <a:defRPr/>
            </a:pPr>
            <a:r>
              <a:rPr lang="zh-TW" altLang="en-US" sz="4000" b="1" dirty="0">
                <a:solidFill>
                  <a:srgbClr val="FFC000"/>
                </a:solidFill>
                <a:latin typeface="+mj-ea"/>
              </a:rPr>
              <a:t>                                </a:t>
            </a:r>
            <a:r>
              <a:rPr lang="zh-TW" altLang="en-US"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中醫護理示範教室</a:t>
            </a:r>
            <a:endParaRPr lang="zh-TW" altLang="zh-TW" b="1" dirty="0">
              <a:solidFill>
                <a:srgbClr val="00009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387" name="Rectangle 3"/>
          <p:cNvSpPr>
            <a:spLocks noGrp="1" noRot="1" noChangeArrowheads="1"/>
          </p:cNvSpPr>
          <p:nvPr>
            <p:ph sz="quarter" idx="4294967295"/>
          </p:nvPr>
        </p:nvSpPr>
        <p:spPr>
          <a:xfrm>
            <a:off x="4211638" y="1484313"/>
            <a:ext cx="4630737" cy="4176712"/>
          </a:xfrm>
        </p:spPr>
        <p:txBody>
          <a:bodyPr>
            <a:noAutofit/>
          </a:bodyPr>
          <a:lstStyle/>
          <a:p>
            <a:pPr eaLnBrk="1" fontAlgn="auto" hangingPunct="1">
              <a:lnSpc>
                <a:spcPts val="4000"/>
              </a:lnSpc>
              <a:buFont typeface="Arial" panose="020B0604020202020204" pitchFamily="34" charset="0"/>
              <a:buChar char="•"/>
              <a:defRPr/>
            </a:pPr>
            <a:r>
              <a:rPr lang="zh-TW" altLang="en-US" sz="3600" b="1" dirty="0" smtClean="0">
                <a:latin typeface="Times New Roman" panose="02020603050405020304" pitchFamily="18" charset="0"/>
                <a:ea typeface="標楷體" panose="03000509000000000000" pitchFamily="65" charset="-120"/>
                <a:cs typeface="Times New Roman" panose="02020603050405020304" pitchFamily="18" charset="0"/>
              </a:rPr>
              <a:t>使</a:t>
            </a:r>
            <a:r>
              <a:rPr lang="zh-TW" altLang="en-US" sz="3600" b="1" dirty="0">
                <a:latin typeface="Times New Roman" panose="02020603050405020304" pitchFamily="18" charset="0"/>
                <a:ea typeface="標楷體" panose="03000509000000000000" pitchFamily="65" charset="-120"/>
                <a:cs typeface="Times New Roman" panose="02020603050405020304" pitchFamily="18" charset="0"/>
              </a:rPr>
              <a:t>護理學生對中國傳統醫學之理論基礎及治病內容有初步認識，進而能將其推廣應用至現代醫院臨床護理工作，使其護理品質更加提升</a:t>
            </a:r>
            <a:endParaRPr lang="zh-TW" altLang="zh-TW" sz="36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316" name="Picture 4" descr="中醫35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421" y="404664"/>
            <a:ext cx="4392613" cy="2736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3317" name="圖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883" y="3429000"/>
            <a:ext cx="4392613" cy="2616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170052"/>
      </p:ext>
    </p:extLst>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本校學生就學期間提供申請獎學金之類別</a:t>
            </a:r>
            <a:endParaRPr lang="zh-TW" altLang="en-US" dirty="0"/>
          </a:p>
        </p:txBody>
      </p:sp>
      <p:sp>
        <p:nvSpPr>
          <p:cNvPr id="3" name="內容版面配置區 2"/>
          <p:cNvSpPr>
            <a:spLocks noGrp="1"/>
          </p:cNvSpPr>
          <p:nvPr>
            <p:ph idx="1"/>
          </p:nvPr>
        </p:nvSpPr>
        <p:spPr>
          <a:xfrm>
            <a:off x="755576" y="1600200"/>
            <a:ext cx="7931224" cy="4645025"/>
          </a:xfrm>
        </p:spPr>
        <p:txBody>
          <a:bodyPr/>
          <a:lstStyle/>
          <a:p>
            <a:pPr marL="0" indent="0">
              <a:buNone/>
            </a:pPr>
            <a:r>
              <a:rPr lang="en-US" altLang="zh-TW" sz="3200" dirty="0" smtClean="0">
                <a:latin typeface="Times New Roman" panose="02020603050405020304" pitchFamily="18" charset="0"/>
                <a:cs typeface="Times New Roman" panose="02020603050405020304" pitchFamily="18" charset="0"/>
              </a:rPr>
              <a:t>1</a:t>
            </a:r>
            <a:r>
              <a:rPr lang="en-US" altLang="zh-TW" sz="3200" dirty="0">
                <a:latin typeface="Times New Roman" panose="02020603050405020304" pitchFamily="18" charset="0"/>
                <a:cs typeface="Times New Roman" panose="02020603050405020304" pitchFamily="18" charset="0"/>
              </a:rPr>
              <a:t>.</a:t>
            </a:r>
            <a:r>
              <a:rPr lang="zh-TW" altLang="en-US" sz="3200" dirty="0">
                <a:latin typeface="Times New Roman" panose="02020603050405020304" pitchFamily="18" charset="0"/>
                <a:cs typeface="Times New Roman" panose="02020603050405020304" pitchFamily="18" charset="0"/>
              </a:rPr>
              <a:t>校內助學金：弱勢學生助學金、勵志服務學習助學金、緊急紓困助學金、生活助學金 、低收入戶學生住宿補助等。 </a:t>
            </a:r>
            <a:endParaRPr lang="en-US" altLang="zh-TW" sz="3200" dirty="0" smtClean="0">
              <a:latin typeface="Times New Roman" panose="02020603050405020304" pitchFamily="18" charset="0"/>
              <a:cs typeface="Times New Roman" panose="02020603050405020304" pitchFamily="18" charset="0"/>
            </a:endParaRPr>
          </a:p>
          <a:p>
            <a:pPr marL="0" indent="0">
              <a:buNone/>
            </a:pPr>
            <a:r>
              <a:rPr lang="en-US" altLang="zh-TW" sz="3200" dirty="0" smtClean="0">
                <a:latin typeface="Times New Roman" panose="02020603050405020304" pitchFamily="18" charset="0"/>
                <a:cs typeface="Times New Roman" panose="02020603050405020304" pitchFamily="18" charset="0"/>
              </a:rPr>
              <a:t>2</a:t>
            </a:r>
            <a:r>
              <a:rPr lang="en-US" altLang="zh-TW" sz="3200" dirty="0">
                <a:latin typeface="Times New Roman" panose="02020603050405020304" pitchFamily="18" charset="0"/>
                <a:cs typeface="Times New Roman" panose="02020603050405020304" pitchFamily="18" charset="0"/>
              </a:rPr>
              <a:t>.</a:t>
            </a:r>
            <a:r>
              <a:rPr lang="zh-TW" altLang="en-US" sz="3200" dirty="0">
                <a:latin typeface="Times New Roman" panose="02020603050405020304" pitchFamily="18" charset="0"/>
                <a:cs typeface="Times New Roman" panose="02020603050405020304" pitchFamily="18" charset="0"/>
              </a:rPr>
              <a:t>校內獎學金：優秀新生獎、書卷獎、鵬圖飛揚獎、傑出青年獎、榮譽畢業生獎、優秀 僑生獎、優秀外國學生獎等。 </a:t>
            </a:r>
            <a:endParaRPr lang="en-US" altLang="zh-TW" sz="3200" dirty="0" smtClean="0">
              <a:latin typeface="Times New Roman" panose="02020603050405020304" pitchFamily="18" charset="0"/>
              <a:cs typeface="Times New Roman" panose="02020603050405020304" pitchFamily="18" charset="0"/>
            </a:endParaRPr>
          </a:p>
          <a:p>
            <a:pPr marL="0" indent="0">
              <a:buNone/>
            </a:pPr>
            <a:r>
              <a:rPr lang="en-US" altLang="zh-TW" sz="3200" dirty="0" smtClean="0">
                <a:latin typeface="Times New Roman" panose="02020603050405020304" pitchFamily="18" charset="0"/>
                <a:cs typeface="Times New Roman" panose="02020603050405020304" pitchFamily="18" charset="0"/>
              </a:rPr>
              <a:t>3</a:t>
            </a:r>
            <a:r>
              <a:rPr lang="en-US" altLang="zh-TW" sz="3200" dirty="0">
                <a:latin typeface="Times New Roman" panose="02020603050405020304" pitchFamily="18" charset="0"/>
                <a:cs typeface="Times New Roman" panose="02020603050405020304" pitchFamily="18" charset="0"/>
              </a:rPr>
              <a:t>.</a:t>
            </a:r>
            <a:r>
              <a:rPr lang="zh-TW" altLang="en-US" sz="3200" dirty="0">
                <a:latin typeface="Times New Roman" panose="02020603050405020304" pitchFamily="18" charset="0"/>
                <a:cs typeface="Times New Roman" panose="02020603050405020304" pitchFamily="18" charset="0"/>
              </a:rPr>
              <a:t>校外獎學金：縣市政府獎助學金、財團法人獎助學金、原住民獎助學金、學產基金低 收入戶學生助學金等。 </a:t>
            </a:r>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38</a:t>
            </a:fld>
            <a:endParaRPr lang="en-US" altLang="zh-TW" dirty="0"/>
          </a:p>
        </p:txBody>
      </p:sp>
    </p:spTree>
    <p:extLst>
      <p:ext uri="{BB962C8B-B14F-4D97-AF65-F5344CB8AC3E}">
        <p14:creationId xmlns:p14="http://schemas.microsoft.com/office/powerpoint/2010/main" val="477322454"/>
      </p:ext>
    </p:extLst>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護理系畢業生畢業出路</a:t>
            </a:r>
            <a:endParaRPr lang="zh-TW" altLang="en-US" dirty="0"/>
          </a:p>
        </p:txBody>
      </p:sp>
      <p:sp>
        <p:nvSpPr>
          <p:cNvPr id="3" name="內容版面配置區 2"/>
          <p:cNvSpPr>
            <a:spLocks noGrp="1"/>
          </p:cNvSpPr>
          <p:nvPr>
            <p:ph idx="1"/>
          </p:nvPr>
        </p:nvSpPr>
        <p:spPr>
          <a:xfrm>
            <a:off x="827584" y="1412776"/>
            <a:ext cx="7859216" cy="4713387"/>
          </a:xfrm>
        </p:spPr>
        <p:txBody>
          <a:bodyPr/>
          <a:lstStyle/>
          <a:p>
            <a:pPr>
              <a:buFont typeface="Wingdings" panose="05000000000000000000" pitchFamily="2" charset="2"/>
              <a:buChar char="p"/>
            </a:pPr>
            <a:r>
              <a:rPr lang="zh-TW" altLang="en-US" sz="3200" dirty="0" smtClean="0">
                <a:latin typeface="Times New Roman" panose="02020603050405020304" pitchFamily="18" charset="0"/>
                <a:cs typeface="Times New Roman" panose="02020603050405020304" pitchFamily="18" charset="0"/>
              </a:rPr>
              <a:t>升學</a:t>
            </a:r>
            <a:r>
              <a:rPr lang="en-US" altLang="zh-TW" sz="3200" dirty="0" smtClean="0">
                <a:latin typeface="Times New Roman" panose="02020603050405020304" pitchFamily="18" charset="0"/>
                <a:cs typeface="Times New Roman" panose="02020603050405020304" pitchFamily="18" charset="0"/>
              </a:rPr>
              <a:t>:</a:t>
            </a:r>
          </a:p>
          <a:p>
            <a:pPr marL="0" indent="0">
              <a:buNone/>
            </a:pPr>
            <a:r>
              <a:rPr lang="en-US" altLang="zh-TW" sz="3200" dirty="0" smtClean="0">
                <a:latin typeface="Times New Roman" panose="02020603050405020304" pitchFamily="18" charset="0"/>
                <a:cs typeface="Times New Roman" panose="02020603050405020304" pitchFamily="18" charset="0"/>
              </a:rPr>
              <a:t>1</a:t>
            </a:r>
            <a:r>
              <a:rPr lang="en-US" altLang="zh-TW" sz="3200" dirty="0">
                <a:latin typeface="Times New Roman" panose="02020603050405020304" pitchFamily="18" charset="0"/>
                <a:cs typeface="Times New Roman" panose="02020603050405020304" pitchFamily="18" charset="0"/>
              </a:rPr>
              <a:t>.</a:t>
            </a:r>
            <a:r>
              <a:rPr lang="zh-TW" altLang="en-US" sz="3200" dirty="0">
                <a:latin typeface="Times New Roman" panose="02020603050405020304" pitchFamily="18" charset="0"/>
                <a:cs typeface="Times New Roman" panose="02020603050405020304" pitchFamily="18" charset="0"/>
              </a:rPr>
              <a:t>學生畢業後可以投考國內外各大學之護理學系、護理管理、公共衛生、保健營養、老 人醫學等相關科系之研究所，或至國外進修，取得碩士學位</a:t>
            </a:r>
            <a:r>
              <a:rPr lang="zh-TW" altLang="en-US" sz="3200" dirty="0" smtClean="0">
                <a:latin typeface="Times New Roman" panose="02020603050405020304" pitchFamily="18" charset="0"/>
                <a:cs typeface="Times New Roman" panose="02020603050405020304" pitchFamily="18" charset="0"/>
              </a:rPr>
              <a:t>。</a:t>
            </a:r>
            <a:endParaRPr lang="en-US" altLang="zh-TW" sz="3200" dirty="0" smtClean="0">
              <a:latin typeface="Times New Roman" panose="02020603050405020304" pitchFamily="18" charset="0"/>
              <a:cs typeface="Times New Roman" panose="02020603050405020304" pitchFamily="18" charset="0"/>
            </a:endParaRPr>
          </a:p>
          <a:p>
            <a:pPr marL="0" indent="0">
              <a:buNone/>
            </a:pPr>
            <a:r>
              <a:rPr lang="zh-TW" altLang="en-US" sz="3200" dirty="0" smtClean="0">
                <a:latin typeface="Times New Roman" panose="02020603050405020304" pitchFamily="18" charset="0"/>
                <a:cs typeface="Times New Roman" panose="02020603050405020304" pitchFamily="18" charset="0"/>
              </a:rPr>
              <a:t> </a:t>
            </a:r>
            <a:r>
              <a:rPr lang="en-US" altLang="zh-TW" sz="3200" dirty="0">
                <a:latin typeface="Times New Roman" panose="02020603050405020304" pitchFamily="18" charset="0"/>
                <a:cs typeface="Times New Roman" panose="02020603050405020304" pitchFamily="18" charset="0"/>
              </a:rPr>
              <a:t>2.</a:t>
            </a:r>
            <a:r>
              <a:rPr lang="zh-TW" altLang="en-US" sz="3200" dirty="0">
                <a:latin typeface="Times New Roman" panose="02020603050405020304" pitchFamily="18" charset="0"/>
                <a:cs typeface="Times New Roman" panose="02020603050405020304" pitchFamily="18" charset="0"/>
              </a:rPr>
              <a:t>本系學生升學表現優異，包括：台北醫學大學、高雄醫學大學、陽明大學、長庚科技 大學及輔英科技大學等，皆有畢業學長姐的足跡。</a:t>
            </a:r>
            <a:endParaRPr lang="en-US" altLang="zh-TW" sz="3200" dirty="0" smtClean="0">
              <a:latin typeface="Times New Roman" panose="02020603050405020304" pitchFamily="18" charset="0"/>
              <a:cs typeface="Times New Roman" panose="02020603050405020304" pitchFamily="18" charset="0"/>
            </a:endParaRPr>
          </a:p>
          <a:p>
            <a:pPr marL="0" indent="0">
              <a:buNone/>
            </a:pPr>
            <a:endParaRPr lang="en-US" altLang="zh-TW" dirty="0"/>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39</a:t>
            </a:fld>
            <a:endParaRPr lang="en-US" altLang="zh-TW" dirty="0"/>
          </a:p>
        </p:txBody>
      </p:sp>
    </p:spTree>
    <p:extLst>
      <p:ext uri="{BB962C8B-B14F-4D97-AF65-F5344CB8AC3E}">
        <p14:creationId xmlns:p14="http://schemas.microsoft.com/office/powerpoint/2010/main" val="2174870795"/>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750" y="30163"/>
            <a:ext cx="7924800" cy="1143000"/>
          </a:xfrm>
        </p:spPr>
        <p:txBody>
          <a:bodyPr/>
          <a:lstStyle/>
          <a:p>
            <a:pPr algn="ctr">
              <a:defRPr/>
            </a:pPr>
            <a:r>
              <a:rPr lang="zh-TW" altLang="en-US" sz="5400" dirty="0" smtClean="0"/>
              <a:t>職業選擇</a:t>
            </a:r>
            <a:endParaRPr lang="zh-TW" altLang="en-US" sz="5400" dirty="0">
              <a:solidFill>
                <a:schemeClr val="tx1"/>
              </a:solidFill>
            </a:endParaRPr>
          </a:p>
        </p:txBody>
      </p:sp>
      <p:sp>
        <p:nvSpPr>
          <p:cNvPr id="3" name="內容版面配置區 2"/>
          <p:cNvSpPr>
            <a:spLocks noGrp="1"/>
          </p:cNvSpPr>
          <p:nvPr>
            <p:ph sz="quarter" idx="4294967295"/>
          </p:nvPr>
        </p:nvSpPr>
        <p:spPr>
          <a:xfrm>
            <a:off x="1331640" y="1556792"/>
            <a:ext cx="6696744" cy="4824536"/>
          </a:xfrm>
          <a:prstGeom prst="rect">
            <a:avLst/>
          </a:prstGeom>
        </p:spPr>
        <p:txBody>
          <a:bodyPr>
            <a:normAutofit lnSpcReduction="10000"/>
          </a:bodyPr>
          <a:lstStyle/>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專業度高</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不可取代</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全球</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認可</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市場需求度</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薪資</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發展</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性</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社會貢獻度</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Font typeface="Wingdings" panose="05000000000000000000" pitchFamily="2" charset="2"/>
              <a:buChar char="Ø"/>
              <a:defRPr/>
            </a:pP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附帶價值</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對家人有助益工作</a:t>
            </a:r>
            <a:endPar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lnSpc>
                <a:spcPct val="110000"/>
              </a:lnSpc>
              <a:spcBef>
                <a:spcPts val="0"/>
              </a:spcBef>
              <a:buNone/>
              <a:defRPr/>
            </a:pPr>
            <a:r>
              <a:rPr lang="en-US" altLang="zh-TW" sz="4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4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護理專業均能滿足</a:t>
            </a:r>
            <a:r>
              <a:rPr lang="en-US" altLang="zh-TW" sz="4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pPr>
              <a:lnSpc>
                <a:spcPct val="110000"/>
              </a:lnSpc>
              <a:spcBef>
                <a:spcPts val="0"/>
              </a:spcBef>
              <a:buFont typeface="Wingdings" panose="05000000000000000000" pitchFamily="2" charset="2"/>
              <a:buChar char="Ø"/>
              <a:defRPr/>
            </a:pPr>
            <a:endParaRPr lang="en-US" altLang="zh-TW" sz="3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10000"/>
              </a:lnSpc>
              <a:spcBef>
                <a:spcPts val="0"/>
              </a:spcBef>
              <a:buFont typeface="Arial" charset="0"/>
              <a:buNone/>
              <a:defRPr/>
            </a:pPr>
            <a:endParaRPr lang="en-US" altLang="zh-TW" sz="3000" b="1" dirty="0"/>
          </a:p>
        </p:txBody>
      </p:sp>
    </p:spTree>
    <p:extLst>
      <p:ext uri="{BB962C8B-B14F-4D97-AF65-F5344CB8AC3E}">
        <p14:creationId xmlns:p14="http://schemas.microsoft.com/office/powerpoint/2010/main" val="4241814745"/>
      </p:ext>
    </p:extLst>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dirty="0" smtClean="0"/>
              <a:t>護理系畢業生畢業出路</a:t>
            </a:r>
            <a:endParaRPr lang="zh-TW" altLang="en-US" dirty="0"/>
          </a:p>
        </p:txBody>
      </p:sp>
      <p:sp>
        <p:nvSpPr>
          <p:cNvPr id="3" name="內容版面配置區 2"/>
          <p:cNvSpPr>
            <a:spLocks noGrp="1"/>
          </p:cNvSpPr>
          <p:nvPr>
            <p:ph idx="1"/>
          </p:nvPr>
        </p:nvSpPr>
        <p:spPr>
          <a:xfrm>
            <a:off x="395536" y="1484784"/>
            <a:ext cx="8748464" cy="4760441"/>
          </a:xfrm>
        </p:spPr>
        <p:txBody>
          <a:bodyPr/>
          <a:lstStyle/>
          <a:p>
            <a:pPr>
              <a:buFont typeface="Wingdings" panose="05000000000000000000" pitchFamily="2" charset="2"/>
              <a:buChar char="p"/>
            </a:pPr>
            <a:r>
              <a:rPr lang="zh-TW" altLang="en-US" dirty="0" smtClean="0"/>
              <a:t>就業</a:t>
            </a:r>
            <a:r>
              <a:rPr lang="en-US" altLang="zh-TW" dirty="0" smtClean="0"/>
              <a:t>:</a:t>
            </a:r>
          </a:p>
          <a:p>
            <a:pPr marL="0" indent="0">
              <a:buNone/>
            </a:pPr>
            <a:r>
              <a:rPr lang="en-US" altLang="zh-TW" sz="2300" dirty="0">
                <a:latin typeface="Times New Roman" panose="02020603050405020304" pitchFamily="18" charset="0"/>
                <a:cs typeface="Times New Roman" panose="02020603050405020304" pitchFamily="18" charset="0"/>
              </a:rPr>
              <a:t>1.</a:t>
            </a:r>
            <a:r>
              <a:rPr lang="zh-TW" altLang="en-US" sz="2300" dirty="0">
                <a:latin typeface="Times New Roman" panose="02020603050405020304" pitchFamily="18" charset="0"/>
                <a:cs typeface="Times New Roman" panose="02020603050405020304" pitchFamily="18" charset="0"/>
              </a:rPr>
              <a:t>本系畢業生可至各教學醫院，如：國泰醫院、長庚醫院、榮民總醫院、高雄醫學大學 附設醫院及國軍高雄總醫院、馨蕙馨醫院及居家護理機構等擔任臨床護理師、專科護理 師及個案管理師等。 </a:t>
            </a:r>
            <a:endParaRPr lang="en-US" altLang="zh-TW" sz="2300" dirty="0" smtClean="0">
              <a:latin typeface="Times New Roman" panose="02020603050405020304" pitchFamily="18" charset="0"/>
              <a:cs typeface="Times New Roman" panose="02020603050405020304" pitchFamily="18" charset="0"/>
            </a:endParaRPr>
          </a:p>
          <a:p>
            <a:pPr marL="0" indent="0">
              <a:buNone/>
            </a:pPr>
            <a:r>
              <a:rPr lang="en-US" altLang="zh-TW" sz="2300" dirty="0" smtClean="0">
                <a:latin typeface="Times New Roman" panose="02020603050405020304" pitchFamily="18" charset="0"/>
                <a:cs typeface="Times New Roman" panose="02020603050405020304" pitchFamily="18" charset="0"/>
              </a:rPr>
              <a:t>2</a:t>
            </a:r>
            <a:r>
              <a:rPr lang="en-US" altLang="zh-TW" sz="2300" dirty="0">
                <a:latin typeface="Times New Roman" panose="02020603050405020304" pitchFamily="18" charset="0"/>
                <a:cs typeface="Times New Roman" panose="02020603050405020304" pitchFamily="18" charset="0"/>
              </a:rPr>
              <a:t>.</a:t>
            </a:r>
            <a:r>
              <a:rPr lang="zh-TW" altLang="en-US" sz="2300" dirty="0">
                <a:latin typeface="Times New Roman" panose="02020603050405020304" pitchFamily="18" charset="0"/>
                <a:cs typeface="Times New Roman" panose="02020603050405020304" pitchFamily="18" charset="0"/>
              </a:rPr>
              <a:t>因應高齡化社會，長期照護機構需求量增加，學生可自行創業設立護理之家、養護中 心等長期照護機構</a:t>
            </a:r>
            <a:r>
              <a:rPr lang="zh-TW" altLang="en-US" sz="2300" dirty="0" smtClean="0">
                <a:latin typeface="Times New Roman" panose="02020603050405020304" pitchFamily="18" charset="0"/>
                <a:cs typeface="Times New Roman" panose="02020603050405020304" pitchFamily="18" charset="0"/>
              </a:rPr>
              <a:t>。</a:t>
            </a:r>
            <a:endParaRPr lang="en-US" altLang="zh-TW" sz="2300" dirty="0" smtClean="0">
              <a:latin typeface="Times New Roman" panose="02020603050405020304" pitchFamily="18" charset="0"/>
              <a:cs typeface="Times New Roman" panose="02020603050405020304" pitchFamily="18" charset="0"/>
            </a:endParaRPr>
          </a:p>
          <a:p>
            <a:pPr marL="0" indent="0">
              <a:buNone/>
            </a:pPr>
            <a:r>
              <a:rPr lang="zh-TW" altLang="en-US" sz="2300" dirty="0" smtClean="0">
                <a:latin typeface="Times New Roman" panose="02020603050405020304" pitchFamily="18" charset="0"/>
                <a:cs typeface="Times New Roman" panose="02020603050405020304" pitchFamily="18" charset="0"/>
              </a:rPr>
              <a:t> </a:t>
            </a:r>
            <a:r>
              <a:rPr lang="en-US" altLang="zh-TW" sz="2300" dirty="0">
                <a:latin typeface="Times New Roman" panose="02020603050405020304" pitchFamily="18" charset="0"/>
                <a:cs typeface="Times New Roman" panose="02020603050405020304" pitchFamily="18" charset="0"/>
              </a:rPr>
              <a:t>3.</a:t>
            </a:r>
            <a:r>
              <a:rPr lang="zh-TW" altLang="en-US" sz="2300" dirty="0">
                <a:latin typeface="Times New Roman" panose="02020603050405020304" pitchFamily="18" charset="0"/>
                <a:cs typeface="Times New Roman" panose="02020603050405020304" pitchFamily="18" charset="0"/>
              </a:rPr>
              <a:t>可參加相關衛生行政人員、學校護士、公共衛生護士等公職人員考試，或擔任職業衛 生護士、醫藥記者、醫藥書籍編輯及醫療保健企業行銷等相關行業</a:t>
            </a:r>
            <a:r>
              <a:rPr lang="zh-TW" altLang="en-US" sz="2300" dirty="0" smtClean="0">
                <a:latin typeface="Times New Roman" panose="02020603050405020304" pitchFamily="18" charset="0"/>
                <a:cs typeface="Times New Roman" panose="02020603050405020304" pitchFamily="18" charset="0"/>
              </a:rPr>
              <a:t>。</a:t>
            </a:r>
            <a:endParaRPr lang="en-US" altLang="zh-TW" sz="2300" dirty="0" smtClean="0">
              <a:latin typeface="Times New Roman" panose="02020603050405020304" pitchFamily="18" charset="0"/>
              <a:cs typeface="Times New Roman" panose="02020603050405020304" pitchFamily="18" charset="0"/>
            </a:endParaRPr>
          </a:p>
          <a:p>
            <a:pPr marL="0" indent="0">
              <a:buNone/>
            </a:pPr>
            <a:r>
              <a:rPr lang="zh-TW" altLang="en-US" sz="2300" dirty="0" smtClean="0">
                <a:latin typeface="Times New Roman" panose="02020603050405020304" pitchFamily="18" charset="0"/>
                <a:cs typeface="Times New Roman" panose="02020603050405020304" pitchFamily="18" charset="0"/>
              </a:rPr>
              <a:t> </a:t>
            </a:r>
            <a:r>
              <a:rPr lang="en-US" altLang="zh-TW" sz="2300" dirty="0">
                <a:latin typeface="Times New Roman" panose="02020603050405020304" pitchFamily="18" charset="0"/>
                <a:cs typeface="Times New Roman" panose="02020603050405020304" pitchFamily="18" charset="0"/>
              </a:rPr>
              <a:t>4.</a:t>
            </a:r>
            <a:r>
              <a:rPr lang="zh-TW" altLang="en-US" sz="2300" dirty="0">
                <a:latin typeface="Times New Roman" panose="02020603050405020304" pitchFamily="18" charset="0"/>
                <a:cs typeface="Times New Roman" panose="02020603050405020304" pitchFamily="18" charset="0"/>
              </a:rPr>
              <a:t>本系獲勞動部補助大專校院辦理就業學程計畫，並榮獲</a:t>
            </a:r>
            <a:r>
              <a:rPr lang="en-US" altLang="zh-TW" sz="2300" dirty="0">
                <a:latin typeface="Times New Roman" panose="02020603050405020304" pitchFamily="18" charset="0"/>
                <a:cs typeface="Times New Roman" panose="02020603050405020304" pitchFamily="18" charset="0"/>
              </a:rPr>
              <a:t>101</a:t>
            </a:r>
            <a:r>
              <a:rPr lang="zh-TW" altLang="en-US" sz="2300" dirty="0">
                <a:latin typeface="Times New Roman" panose="02020603050405020304" pitchFamily="18" charset="0"/>
                <a:cs typeface="Times New Roman" panose="02020603050405020304" pitchFamily="18" charset="0"/>
              </a:rPr>
              <a:t>及</a:t>
            </a:r>
            <a:r>
              <a:rPr lang="en-US" altLang="zh-TW" sz="2300" dirty="0">
                <a:latin typeface="Times New Roman" panose="02020603050405020304" pitchFamily="18" charset="0"/>
                <a:cs typeface="Times New Roman" panose="02020603050405020304" pitchFamily="18" charset="0"/>
              </a:rPr>
              <a:t>103</a:t>
            </a:r>
            <a:r>
              <a:rPr lang="zh-TW" altLang="en-US" sz="2300" dirty="0">
                <a:latin typeface="Times New Roman" panose="02020603050405020304" pitchFamily="18" charset="0"/>
                <a:cs typeface="Times New Roman" panose="02020603050405020304" pitchFamily="18" charset="0"/>
              </a:rPr>
              <a:t>學年度優良學程，學 生可透過此學程，提早與未來有就業意願之醫院合作，達成「畢業即就業」的目地，學 生留任率達</a:t>
            </a:r>
            <a:r>
              <a:rPr lang="en-US" altLang="zh-TW" sz="2300" dirty="0">
                <a:latin typeface="Times New Roman" panose="02020603050405020304" pitchFamily="18" charset="0"/>
                <a:cs typeface="Times New Roman" panose="02020603050405020304" pitchFamily="18" charset="0"/>
              </a:rPr>
              <a:t>85%</a:t>
            </a:r>
            <a:r>
              <a:rPr lang="zh-TW" altLang="en-US" sz="2300" dirty="0">
                <a:latin typeface="Times New Roman" panose="02020603050405020304" pitchFamily="18" charset="0"/>
                <a:cs typeface="Times New Roman" panose="02020603050405020304" pitchFamily="18" charset="0"/>
              </a:rPr>
              <a:t>。 </a:t>
            </a:r>
          </a:p>
        </p:txBody>
      </p:sp>
      <p:sp>
        <p:nvSpPr>
          <p:cNvPr id="4" name="投影片編號版面配置區 3"/>
          <p:cNvSpPr>
            <a:spLocks noGrp="1"/>
          </p:cNvSpPr>
          <p:nvPr>
            <p:ph type="sldNum" sz="quarter" idx="12"/>
          </p:nvPr>
        </p:nvSpPr>
        <p:spPr/>
        <p:txBody>
          <a:bodyPr/>
          <a:lstStyle/>
          <a:p>
            <a:pPr>
              <a:defRPr/>
            </a:pPr>
            <a:fld id="{CD5C1881-647A-4722-AE41-7E953D845EB0}" type="slidenum">
              <a:rPr lang="en-US" altLang="zh-TW" smtClean="0"/>
              <a:pPr>
                <a:defRPr/>
              </a:pPr>
              <a:t>40</a:t>
            </a:fld>
            <a:endParaRPr lang="en-US" altLang="zh-TW" dirty="0"/>
          </a:p>
        </p:txBody>
      </p:sp>
    </p:spTree>
    <p:extLst>
      <p:ext uri="{BB962C8B-B14F-4D97-AF65-F5344CB8AC3E}">
        <p14:creationId xmlns:p14="http://schemas.microsoft.com/office/powerpoint/2010/main" val="2198854402"/>
      </p:ext>
    </p:extLst>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395536" y="1700808"/>
            <a:ext cx="8458200" cy="3672408"/>
          </a:xfrm>
        </p:spPr>
        <p:txBody>
          <a:bodyPr wrap="square" numCol="1" compatLnSpc="1">
            <a:prstTxWarp prst="textNoShape">
              <a:avLst/>
            </a:prstTxWarp>
          </a:bodyPr>
          <a:lstStyle/>
          <a:p>
            <a:pPr>
              <a:defRPr/>
            </a:pPr>
            <a:r>
              <a:rPr lang="zh-TW" altLang="en-US" sz="6700" b="1" cap="none" dirty="0" smtClean="0">
                <a:latin typeface="Times New Roman" panose="02020603050405020304" pitchFamily="18" charset="0"/>
                <a:ea typeface="標楷體" panose="03000509000000000000" pitchFamily="65" charset="-120"/>
                <a:cs typeface="Times New Roman" panose="02020603050405020304" pitchFamily="18" charset="0"/>
              </a:rPr>
              <a:t>歡迎您加入</a:t>
            </a:r>
            <a:r>
              <a:rPr lang="en-US" altLang="zh-TW" sz="6700" b="1" cap="none"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6700" b="1" cap="none"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6700" b="1" cap="none"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輔英護理系 大家庭</a:t>
            </a:r>
          </a:p>
        </p:txBody>
      </p:sp>
    </p:spTree>
    <p:extLst>
      <p:ext uri="{BB962C8B-B14F-4D97-AF65-F5344CB8AC3E}">
        <p14:creationId xmlns:p14="http://schemas.microsoft.com/office/powerpoint/2010/main" val="1158309839"/>
      </p:ext>
    </p:extLst>
  </p:cSld>
  <p:clrMapOvr>
    <a:masterClrMapping/>
  </p:clrMapOvr>
  <p:transition spd="med">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96752"/>
            <a:ext cx="9144000" cy="566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086099"/>
      </p:ext>
    </p:extLst>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32929" y="333376"/>
            <a:ext cx="6480076" cy="792162"/>
          </a:xfrm>
        </p:spPr>
        <p:txBody>
          <a:bodyPr/>
          <a:lstStyle/>
          <a:p>
            <a:pPr algn="l" eaLnBrk="1" hangingPunct="1"/>
            <a:r>
              <a:rPr lang="zh-TW" altLang="en-US" sz="3600"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護理人員應具備之條件與資格</a:t>
            </a:r>
          </a:p>
        </p:txBody>
      </p:sp>
      <p:sp>
        <p:nvSpPr>
          <p:cNvPr id="10243" name="Rectangle 3"/>
          <p:cNvSpPr>
            <a:spLocks noGrp="1" noChangeArrowheads="1"/>
          </p:cNvSpPr>
          <p:nvPr>
            <p:ph type="body" sz="half" idx="1"/>
          </p:nvPr>
        </p:nvSpPr>
        <p:spPr>
          <a:xfrm>
            <a:off x="468313" y="1484784"/>
            <a:ext cx="7631113" cy="589977"/>
          </a:xfrm>
        </p:spPr>
        <p:txBody>
          <a:bodyPr/>
          <a:lstStyle/>
          <a:p>
            <a:pPr eaLnBrk="1" hangingPunct="1">
              <a:buFont typeface="Wingdings" panose="05000000000000000000" pitchFamily="2" charset="2"/>
              <a:buNone/>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一、</a:t>
            </a:r>
            <a:r>
              <a:rPr lang="zh-CN" altLang="en-US" dirty="0">
                <a:latin typeface="Times New Roman" panose="02020603050405020304" pitchFamily="18" charset="0"/>
                <a:ea typeface="標楷體" panose="03000509000000000000" pitchFamily="65" charset="-120"/>
              </a:rPr>
              <a:t>專門職業及技術人員高等暨普通考試</a:t>
            </a:r>
          </a:p>
          <a:p>
            <a:pPr eaLnBrk="1" hangingPunct="1"/>
            <a:endParaRPr lang="zh-TW" altLang="en-US" sz="2800" dirty="0" smtClean="0"/>
          </a:p>
        </p:txBody>
      </p:sp>
      <p:pic>
        <p:nvPicPr>
          <p:cNvPr id="6" name="Picture 4" descr="C:\Documents and Settings\abc\桌面\B333圖檔\f0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074761"/>
            <a:ext cx="7632848" cy="459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4309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Documents and Settings\abc\桌面\B333圖檔\f05-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2656"/>
            <a:ext cx="7345188" cy="614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7518308"/>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27650" name="Rectangle 3"/>
          <p:cNvSpPr>
            <a:spLocks noGrp="1" noChangeArrowheads="1"/>
          </p:cNvSpPr>
          <p:nvPr>
            <p:ph idx="1"/>
          </p:nvPr>
        </p:nvSpPr>
        <p:spPr>
          <a:xfrm>
            <a:off x="457200" y="1600200"/>
            <a:ext cx="7499176" cy="4525963"/>
          </a:xfrm>
        </p:spPr>
        <p:txBody>
          <a:bodyPr/>
          <a:lstStyle/>
          <a:p>
            <a:pPr lvl="1" eaLnBrk="1" hangingPunct="1">
              <a:buFont typeface="Wingdings" panose="05000000000000000000" pitchFamily="2" charset="2"/>
              <a:buNone/>
            </a:pPr>
            <a:r>
              <a:rPr lang="en-US" altLang="zh-TW" sz="2800" dirty="0" smtClean="0">
                <a:latin typeface="Times New Roman" panose="02020603050405020304" pitchFamily="18" charset="0"/>
                <a:ea typeface="標楷體" panose="03000509000000000000" pitchFamily="65" charset="-120"/>
              </a:rPr>
              <a:t>(</a:t>
            </a:r>
            <a:r>
              <a:rPr lang="zh-CN" altLang="en-US" sz="2800" dirty="0" smtClean="0">
                <a:latin typeface="Times New Roman" panose="02020603050405020304" pitchFamily="18" charset="0"/>
                <a:ea typeface="標楷體" panose="03000509000000000000" pitchFamily="65" charset="-120"/>
              </a:rPr>
              <a:t>二</a:t>
            </a:r>
            <a:r>
              <a:rPr lang="en-US" altLang="zh-TW" sz="2800" dirty="0" smtClean="0">
                <a:latin typeface="Times New Roman" panose="02020603050405020304" pitchFamily="18" charset="0"/>
                <a:ea typeface="標楷體" panose="03000509000000000000" pitchFamily="65" charset="-120"/>
              </a:rPr>
              <a:t>)</a:t>
            </a:r>
            <a:r>
              <a:rPr lang="zh-CN" altLang="en-US" sz="2800" dirty="0" smtClean="0">
                <a:latin typeface="Times New Roman" panose="02020603050405020304" pitchFamily="18" charset="0"/>
                <a:ea typeface="標楷體" panose="03000509000000000000" pitchFamily="65" charset="-120"/>
              </a:rPr>
              <a:t>試題類型與及格標準</a:t>
            </a:r>
          </a:p>
          <a:p>
            <a:pPr lvl="2" eaLnBrk="1" hangingPunct="1">
              <a:buFont typeface="Wingdings" panose="05000000000000000000" pitchFamily="2" charset="2"/>
              <a:buNone/>
            </a:pPr>
            <a:r>
              <a:rPr lang="en-US" altLang="zh-TW" sz="2800" dirty="0" smtClean="0">
                <a:latin typeface="Times New Roman" panose="02020603050405020304" pitchFamily="18" charset="0"/>
                <a:ea typeface="標楷體" panose="03000509000000000000" pitchFamily="65" charset="-120"/>
              </a:rPr>
              <a:t>1.</a:t>
            </a:r>
            <a:r>
              <a:rPr lang="zh-TW" altLang="en-US" sz="2800" dirty="0" smtClean="0">
                <a:latin typeface="Times New Roman" panose="02020603050405020304" pitchFamily="18" charset="0"/>
                <a:ea typeface="標楷體" panose="03000509000000000000" pitchFamily="65" charset="-120"/>
              </a:rPr>
              <a:t>護理師、助產師、護士及助產士應試科目題型均採單一選擇題，答錯不倒扣，各應試科目均為</a:t>
            </a:r>
            <a:r>
              <a:rPr lang="en-US" altLang="zh-TW" sz="2800" dirty="0" smtClean="0">
                <a:latin typeface="Times New Roman" panose="02020603050405020304" pitchFamily="18" charset="0"/>
                <a:ea typeface="標楷體" panose="03000509000000000000" pitchFamily="65" charset="-120"/>
              </a:rPr>
              <a:t>80</a:t>
            </a:r>
            <a:r>
              <a:rPr lang="zh-TW" altLang="en-US" sz="2800" dirty="0" smtClean="0">
                <a:latin typeface="Times New Roman" panose="02020603050405020304" pitchFamily="18" charset="0"/>
                <a:ea typeface="標楷體" panose="03000509000000000000" pitchFamily="65" charset="-120"/>
              </a:rPr>
              <a:t>題。</a:t>
            </a:r>
          </a:p>
          <a:p>
            <a:pPr lvl="2" eaLnBrk="1" hangingPunct="1">
              <a:buFont typeface="Wingdings" panose="05000000000000000000" pitchFamily="2" charset="2"/>
              <a:buNone/>
            </a:pPr>
            <a:r>
              <a:rPr lang="en-US" altLang="zh-TW" sz="2800" dirty="0" smtClean="0">
                <a:latin typeface="Times New Roman" panose="02020603050405020304" pitchFamily="18" charset="0"/>
                <a:ea typeface="標楷體" panose="03000509000000000000" pitchFamily="65" charset="-120"/>
              </a:rPr>
              <a:t>2.</a:t>
            </a:r>
            <a:r>
              <a:rPr lang="zh-TW" altLang="en-US" sz="2800" dirty="0" smtClean="0">
                <a:latin typeface="Times New Roman" panose="02020603050405020304" pitchFamily="18" charset="0"/>
                <a:ea typeface="標楷體" panose="03000509000000000000" pitchFamily="65" charset="-120"/>
              </a:rPr>
              <a:t>及格方式以應試科目總成績滿</a:t>
            </a:r>
            <a:r>
              <a:rPr lang="en-US" altLang="zh-TW" sz="2800" dirty="0" smtClean="0">
                <a:latin typeface="Times New Roman" panose="02020603050405020304" pitchFamily="18" charset="0"/>
                <a:ea typeface="標楷體" panose="03000509000000000000" pitchFamily="65" charset="-120"/>
              </a:rPr>
              <a:t>60</a:t>
            </a:r>
            <a:r>
              <a:rPr lang="zh-TW" altLang="en-US" sz="2800" dirty="0" smtClean="0">
                <a:latin typeface="Times New Roman" panose="02020603050405020304" pitchFamily="18" charset="0"/>
                <a:ea typeface="標楷體" panose="03000509000000000000" pitchFamily="65" charset="-120"/>
              </a:rPr>
              <a:t>分及格，應試科目總成績之計算，是以各科目成績平均計算之，但其中有一科成績為</a:t>
            </a:r>
            <a:r>
              <a:rPr lang="en-US" altLang="zh-TW" sz="2800" dirty="0" smtClean="0">
                <a:latin typeface="Times New Roman" panose="02020603050405020304" pitchFamily="18" charset="0"/>
                <a:ea typeface="標楷體" panose="03000509000000000000" pitchFamily="65" charset="-120"/>
              </a:rPr>
              <a:t>0</a:t>
            </a:r>
            <a:r>
              <a:rPr lang="zh-TW" altLang="en-US" sz="2800" dirty="0" smtClean="0">
                <a:latin typeface="Times New Roman" panose="02020603050405020304" pitchFamily="18" charset="0"/>
                <a:ea typeface="標楷體" panose="03000509000000000000" pitchFamily="65" charset="-120"/>
              </a:rPr>
              <a:t>分，專業科目平均不滿</a:t>
            </a:r>
            <a:r>
              <a:rPr lang="en-US" altLang="zh-TW" sz="2800" dirty="0" smtClean="0">
                <a:latin typeface="Times New Roman" panose="02020603050405020304" pitchFamily="18" charset="0"/>
                <a:ea typeface="標楷體" panose="03000509000000000000" pitchFamily="65" charset="-120"/>
              </a:rPr>
              <a:t>50</a:t>
            </a:r>
            <a:r>
              <a:rPr lang="zh-TW" altLang="en-US" sz="2800" dirty="0" smtClean="0">
                <a:latin typeface="Times New Roman" panose="02020603050405020304" pitchFamily="18" charset="0"/>
                <a:ea typeface="標楷體" panose="03000509000000000000" pitchFamily="65" charset="-120"/>
              </a:rPr>
              <a:t>分，均不予錄取。</a:t>
            </a:r>
          </a:p>
          <a:p>
            <a:pPr lvl="2" eaLnBrk="1" hangingPunct="1">
              <a:buFont typeface="Wingdings" panose="05000000000000000000" pitchFamily="2" charset="2"/>
              <a:buNone/>
            </a:pPr>
            <a:r>
              <a:rPr lang="en-US" altLang="zh-TW" sz="2800" dirty="0" smtClean="0">
                <a:latin typeface="Times New Roman" panose="02020603050405020304" pitchFamily="18" charset="0"/>
                <a:ea typeface="標楷體" panose="03000509000000000000" pitchFamily="65" charset="-120"/>
              </a:rPr>
              <a:t>3.</a:t>
            </a:r>
            <a:r>
              <a:rPr lang="zh-CN" altLang="en-US" sz="2800" dirty="0" smtClean="0">
                <a:latin typeface="Times New Roman" panose="02020603050405020304" pitchFamily="18" charset="0"/>
                <a:ea typeface="標楷體" panose="03000509000000000000" pitchFamily="65" charset="-120"/>
              </a:rPr>
              <a:t>助產士於100年起停辦，而護士考試則於102年起停辦</a:t>
            </a:r>
            <a:r>
              <a:rPr lang="zh-TW" altLang="en-US" sz="2800" dirty="0" smtClean="0">
                <a:latin typeface="Times New Roman" panose="02020603050405020304" pitchFamily="18" charset="0"/>
                <a:ea typeface="標楷體" panose="03000509000000000000" pitchFamily="65" charset="-120"/>
              </a:rPr>
              <a:t>。</a:t>
            </a:r>
          </a:p>
        </p:txBody>
      </p:sp>
    </p:spTree>
    <p:extLst>
      <p:ext uri="{BB962C8B-B14F-4D97-AF65-F5344CB8AC3E}">
        <p14:creationId xmlns:p14="http://schemas.microsoft.com/office/powerpoint/2010/main" val="73484809"/>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2304823" y="260648"/>
            <a:ext cx="6395567" cy="648072"/>
          </a:xfrm>
        </p:spPr>
        <p:txBody>
          <a:bodyPr/>
          <a:lstStyle/>
          <a:p>
            <a:pPr eaLnBrk="1" hangingPunct="1">
              <a:buClr>
                <a:srgbClr val="CC3300"/>
              </a:buClr>
              <a:buFont typeface="Wingdings" panose="05000000000000000000" pitchFamily="2" charset="2"/>
              <a:buNone/>
            </a:pPr>
            <a:r>
              <a:rPr lang="en-US" altLang="zh-TW" sz="3200" dirty="0" smtClean="0">
                <a:solidFill>
                  <a:srgbClr val="000099"/>
                </a:solidFill>
                <a:latin typeface="Times New Roman" panose="02020603050405020304" pitchFamily="18" charset="0"/>
                <a:ea typeface="標楷體" panose="03000509000000000000" pitchFamily="65" charset="-120"/>
              </a:rPr>
              <a:t>(</a:t>
            </a:r>
            <a:r>
              <a:rPr lang="zh-TW" altLang="en-US" sz="3200" dirty="0" smtClean="0">
                <a:solidFill>
                  <a:srgbClr val="000099"/>
                </a:solidFill>
                <a:latin typeface="Times New Roman" panose="02020603050405020304" pitchFamily="18" charset="0"/>
                <a:ea typeface="標楷體" panose="03000509000000000000" pitchFamily="65" charset="-120"/>
              </a:rPr>
              <a:t>三</a:t>
            </a:r>
            <a:r>
              <a:rPr lang="en-US" altLang="zh-TW" sz="3200" dirty="0" smtClean="0">
                <a:solidFill>
                  <a:srgbClr val="000099"/>
                </a:solidFill>
                <a:latin typeface="Times New Roman" panose="02020603050405020304" pitchFamily="18" charset="0"/>
                <a:ea typeface="標楷體" panose="03000509000000000000" pitchFamily="65" charset="-120"/>
              </a:rPr>
              <a:t>)</a:t>
            </a:r>
            <a:r>
              <a:rPr lang="zh-CN" altLang="en-US" sz="3200" dirty="0" smtClean="0">
                <a:solidFill>
                  <a:srgbClr val="000099"/>
                </a:solidFill>
                <a:latin typeface="Times New Roman" panose="02020603050405020304" pitchFamily="18" charset="0"/>
                <a:ea typeface="標楷體" panose="03000509000000000000" pitchFamily="65" charset="-120"/>
              </a:rPr>
              <a:t> 護理師及護士及格率</a:t>
            </a:r>
            <a:r>
              <a:rPr lang="zh-TW" altLang="en-US" sz="3200" b="1" dirty="0" smtClean="0">
                <a:solidFill>
                  <a:srgbClr val="000099"/>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200" dirty="0" smtClean="0">
                <a:solidFill>
                  <a:srgbClr val="000099"/>
                </a:solidFill>
                <a:latin typeface="Times New Roman" panose="02020603050405020304" pitchFamily="18" charset="0"/>
                <a:ea typeface="標楷體" panose="03000509000000000000" pitchFamily="65" charset="-120"/>
              </a:rPr>
              <a:t> </a:t>
            </a:r>
            <a:endParaRPr lang="en-US" altLang="zh-TW" sz="3200" dirty="0" smtClean="0">
              <a:solidFill>
                <a:srgbClr val="000099"/>
              </a:solidFill>
              <a:latin typeface="Times New Roman" panose="02020603050405020304" pitchFamily="18" charset="0"/>
              <a:ea typeface="標楷體" panose="03000509000000000000" pitchFamily="65" charset="-120"/>
            </a:endParaRPr>
          </a:p>
        </p:txBody>
      </p:sp>
      <p:pic>
        <p:nvPicPr>
          <p:cNvPr id="28675" name="Picture 4" descr="C:\Documents and Settings\abc\桌面\B333圖檔\f05-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0979" y="891498"/>
            <a:ext cx="6841421" cy="40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51521" y="4950423"/>
            <a:ext cx="8136904" cy="12961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zh-TW" altLang="en-US"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國家證照考試及校際專業競賽成績優良：護理師考照率高於全國，</a:t>
            </a:r>
            <a:r>
              <a:rPr lang="en-US" altLang="zh-TW"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103</a:t>
            </a:r>
            <a:r>
              <a:rPr lang="zh-TW" altLang="en-US"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學年度為</a:t>
            </a:r>
            <a:r>
              <a:rPr lang="en-US" altLang="zh-TW"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85%</a:t>
            </a:r>
            <a:r>
              <a:rPr lang="zh-TW" altLang="en-US"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101-103</a:t>
            </a:r>
            <a:r>
              <a:rPr lang="zh-TW" altLang="en-US"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學年度全國專業競賽獲</a:t>
            </a:r>
            <a:r>
              <a:rPr lang="en-US" altLang="zh-TW"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44</a:t>
            </a:r>
            <a:r>
              <a:rPr lang="zh-TW" altLang="en-US"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個獎項，成績斐然。</a:t>
            </a:r>
            <a:endParaRPr lang="zh-TW" altLang="zh-TW" sz="2800" b="1" kern="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55075525"/>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eaLnBrk="1" hangingPunct="1"/>
            <a:r>
              <a:rPr lang="zh-TW" altLang="en-US" sz="3600" b="1" dirty="0" smtClean="0">
                <a:solidFill>
                  <a:srgbClr val="0000FF"/>
                </a:solidFill>
                <a:ea typeface="標楷體" panose="03000509000000000000" pitchFamily="65" charset="-120"/>
              </a:rPr>
              <a:t>我國護理教育制度</a:t>
            </a:r>
          </a:p>
        </p:txBody>
      </p:sp>
      <p:sp>
        <p:nvSpPr>
          <p:cNvPr id="7171" name="Rectangle 3"/>
          <p:cNvSpPr>
            <a:spLocks noGrp="1" noChangeArrowheads="1"/>
          </p:cNvSpPr>
          <p:nvPr>
            <p:ph type="body" idx="1"/>
          </p:nvPr>
        </p:nvSpPr>
        <p:spPr>
          <a:xfrm>
            <a:off x="684213" y="1484313"/>
            <a:ext cx="7344171" cy="4752975"/>
          </a:xfrm>
        </p:spPr>
        <p:txBody>
          <a:bodyPr/>
          <a:lstStyle/>
          <a:p>
            <a:pPr eaLnBrk="1" hangingPunct="1"/>
            <a:r>
              <a:rPr lang="zh-TW" altLang="en-US" sz="2400" dirty="0" smtClean="0">
                <a:solidFill>
                  <a:schemeClr val="tx1"/>
                </a:solidFill>
                <a:latin typeface="Times New Roman" panose="02020603050405020304" pitchFamily="18" charset="0"/>
                <a:ea typeface="標楷體" panose="03000509000000000000" pitchFamily="65" charset="-120"/>
              </a:rPr>
              <a:t>目前我國護理教育學制分為</a:t>
            </a:r>
            <a:r>
              <a:rPr lang="zh-TW" altLang="en-US" sz="2400" u="sng" dirty="0" smtClean="0">
                <a:solidFill>
                  <a:schemeClr val="tx1"/>
                </a:solidFill>
                <a:latin typeface="Times New Roman" panose="02020603050405020304" pitchFamily="18" charset="0"/>
                <a:ea typeface="標楷體" panose="03000509000000000000" pitchFamily="65" charset="-120"/>
              </a:rPr>
              <a:t>專科、大學及研究所</a:t>
            </a:r>
            <a:r>
              <a:rPr lang="zh-TW" altLang="en-US" sz="2400" dirty="0" smtClean="0">
                <a:solidFill>
                  <a:schemeClr val="tx1"/>
                </a:solidFill>
                <a:latin typeface="Times New Roman" panose="02020603050405020304" pitchFamily="18" charset="0"/>
                <a:ea typeface="標楷體" panose="03000509000000000000" pitchFamily="65" charset="-120"/>
              </a:rPr>
              <a:t>等</a:t>
            </a:r>
            <a:r>
              <a:rPr lang="zh-TW" altLang="en-US" sz="2400" b="1" dirty="0" smtClean="0">
                <a:solidFill>
                  <a:schemeClr val="tx1"/>
                </a:solidFill>
                <a:latin typeface="Times New Roman" panose="02020603050405020304" pitchFamily="18" charset="0"/>
                <a:ea typeface="標楷體" panose="03000509000000000000" pitchFamily="65" charset="-120"/>
              </a:rPr>
              <a:t>三</a:t>
            </a:r>
            <a:r>
              <a:rPr lang="zh-TW" altLang="en-US" sz="2400" dirty="0" smtClean="0">
                <a:solidFill>
                  <a:schemeClr val="tx1"/>
                </a:solidFill>
                <a:latin typeface="Times New Roman" panose="02020603050405020304" pitchFamily="18" charset="0"/>
                <a:ea typeface="標楷體" panose="03000509000000000000" pitchFamily="65" charset="-120"/>
              </a:rPr>
              <a:t>個層級，護理人員的基本學歷為專科以上程度。</a:t>
            </a:r>
          </a:p>
          <a:p>
            <a:pPr eaLnBrk="1" hangingPunct="1"/>
            <a:r>
              <a:rPr lang="zh-TW" altLang="en-US" sz="2400" dirty="0" smtClean="0">
                <a:solidFill>
                  <a:schemeClr val="tx1"/>
                </a:solidFill>
                <a:latin typeface="Times New Roman" panose="02020603050405020304" pitchFamily="18" charset="0"/>
                <a:ea typeface="標楷體" panose="03000509000000000000" pitchFamily="65" charset="-120"/>
              </a:rPr>
              <a:t>護理教育體系則分為兩大類：</a:t>
            </a:r>
            <a:r>
              <a:rPr lang="zh-TW" altLang="en-US" sz="2400" b="1" u="sng" dirty="0" smtClean="0">
                <a:solidFill>
                  <a:schemeClr val="tx1"/>
                </a:solidFill>
                <a:latin typeface="Times New Roman" panose="02020603050405020304" pitchFamily="18" charset="0"/>
                <a:ea typeface="標楷體" panose="03000509000000000000" pitchFamily="65" charset="-120"/>
              </a:rPr>
              <a:t>普通教育體系</a:t>
            </a:r>
            <a:r>
              <a:rPr lang="zh-TW" altLang="en-US" sz="2400" dirty="0" smtClean="0">
                <a:solidFill>
                  <a:schemeClr val="tx1"/>
                </a:solidFill>
                <a:latin typeface="Times New Roman" panose="02020603050405020304" pitchFamily="18" charset="0"/>
                <a:ea typeface="標楷體" panose="03000509000000000000" pitchFamily="65" charset="-120"/>
              </a:rPr>
              <a:t>（即高中畢業後進入普通大學及研究所接受護理教育），由教育部高等教育司主管；和</a:t>
            </a:r>
            <a:r>
              <a:rPr lang="zh-TW" altLang="en-US" sz="2400" b="1" u="sng" dirty="0" smtClean="0">
                <a:solidFill>
                  <a:schemeClr val="tx1"/>
                </a:solidFill>
                <a:latin typeface="Times New Roman" panose="02020603050405020304" pitchFamily="18" charset="0"/>
                <a:ea typeface="標楷體" panose="03000509000000000000" pitchFamily="65" charset="-120"/>
              </a:rPr>
              <a:t>技術職業教育體系</a:t>
            </a:r>
            <a:r>
              <a:rPr lang="zh-TW" altLang="en-US" sz="2400" dirty="0" smtClean="0">
                <a:solidFill>
                  <a:schemeClr val="tx1"/>
                </a:solidFill>
                <a:latin typeface="Times New Roman" panose="02020603050405020304" pitchFamily="18" charset="0"/>
                <a:ea typeface="標楷體" panose="03000509000000000000" pitchFamily="65" charset="-120"/>
              </a:rPr>
              <a:t>（即五專、二專、二技、四技及研究所等護理學校教育），由教育部技術與職業教育司主管。</a:t>
            </a:r>
          </a:p>
          <a:p>
            <a:pPr eaLnBrk="1" hangingPunct="1"/>
            <a:r>
              <a:rPr lang="zh-TW" altLang="en-US" sz="2400" dirty="0" smtClean="0">
                <a:solidFill>
                  <a:schemeClr val="tx1"/>
                </a:solidFill>
                <a:latin typeface="Times New Roman" panose="02020603050405020304" pitchFamily="18" charset="0"/>
                <a:ea typeface="標楷體" panose="03000509000000000000" pitchFamily="65" charset="-120"/>
              </a:rPr>
              <a:t>現階段護理人才的養成教育，分為普通教育及技術職業教育兩種體系，其中普通教育體系以</a:t>
            </a:r>
            <a:r>
              <a:rPr lang="zh-TW" altLang="en-US" sz="2400" u="sng" dirty="0" smtClean="0">
                <a:solidFill>
                  <a:srgbClr val="C00000"/>
                </a:solidFill>
                <a:latin typeface="Times New Roman" panose="02020603050405020304" pitchFamily="18" charset="0"/>
                <a:ea typeface="標楷體" panose="03000509000000000000" pitchFamily="65" charset="-120"/>
              </a:rPr>
              <a:t>學術研究為導向</a:t>
            </a:r>
            <a:r>
              <a:rPr lang="zh-TW" altLang="en-US" sz="2400" dirty="0" smtClean="0">
                <a:solidFill>
                  <a:schemeClr val="tx1"/>
                </a:solidFill>
                <a:latin typeface="Times New Roman" panose="02020603050405020304" pitchFamily="18" charset="0"/>
                <a:ea typeface="標楷體" panose="03000509000000000000" pitchFamily="65" charset="-120"/>
              </a:rPr>
              <a:t>，而技職教育體系則以</a:t>
            </a:r>
            <a:r>
              <a:rPr lang="zh-TW" altLang="en-US" sz="2400" u="sng" dirty="0" smtClean="0">
                <a:solidFill>
                  <a:srgbClr val="C00000"/>
                </a:solidFill>
                <a:latin typeface="Times New Roman" panose="02020603050405020304" pitchFamily="18" charset="0"/>
                <a:ea typeface="標楷體" panose="03000509000000000000" pitchFamily="65" charset="-120"/>
              </a:rPr>
              <a:t>護理實務為導向</a:t>
            </a:r>
            <a:r>
              <a:rPr lang="zh-TW" altLang="en-US" sz="2400" dirty="0" smtClean="0">
                <a:solidFill>
                  <a:schemeClr val="tx1"/>
                </a:solidFill>
                <a:latin typeface="Times New Roman" panose="02020603050405020304" pitchFamily="18" charset="0"/>
                <a:ea typeface="標楷體" panose="03000509000000000000" pitchFamily="65" charset="-120"/>
              </a:rPr>
              <a:t>。</a:t>
            </a:r>
          </a:p>
        </p:txBody>
      </p:sp>
    </p:spTree>
    <p:extLst>
      <p:ext uri="{BB962C8B-B14F-4D97-AF65-F5344CB8AC3E}">
        <p14:creationId xmlns:p14="http://schemas.microsoft.com/office/powerpoint/2010/main" val="3512072301"/>
      </p:ext>
    </p:extLst>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6255</TotalTime>
  <Words>1873</Words>
  <Application>Microsoft Office PowerPoint</Application>
  <PresentationFormat>如螢幕大小 (4:3)</PresentationFormat>
  <Paragraphs>150</Paragraphs>
  <Slides>42</Slides>
  <Notes>5</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42</vt:i4>
      </vt:variant>
    </vt:vector>
  </HeadingPairs>
  <TitlesOfParts>
    <vt:vector size="51" baseType="lpstr">
      <vt:lpstr>Arial Unicode MS</vt:lpstr>
      <vt:lpstr>微軟正黑體</vt:lpstr>
      <vt:lpstr>新細明體</vt:lpstr>
      <vt:lpstr>標楷體</vt:lpstr>
      <vt:lpstr>Arial</vt:lpstr>
      <vt:lpstr>Calibri</vt:lpstr>
      <vt:lpstr>Times New Roman</vt:lpstr>
      <vt:lpstr>Wingdings</vt:lpstr>
      <vt:lpstr>預設簡報設計</vt:lpstr>
      <vt:lpstr>醫療最前線-護理助人專業最美</vt:lpstr>
      <vt:lpstr>醫療團隊</vt:lpstr>
      <vt:lpstr>PowerPoint 簡報</vt:lpstr>
      <vt:lpstr>職業選擇</vt:lpstr>
      <vt:lpstr>護理人員應具備之條件與資格</vt:lpstr>
      <vt:lpstr>PowerPoint 簡報</vt:lpstr>
      <vt:lpstr>PowerPoint 簡報</vt:lpstr>
      <vt:lpstr>PowerPoint 簡報</vt:lpstr>
      <vt:lpstr>我國護理教育制度</vt:lpstr>
      <vt:lpstr>PowerPoint 簡報</vt:lpstr>
      <vt:lpstr>PowerPoint 簡報</vt:lpstr>
      <vt:lpstr>www.fy.edu.tw</vt:lpstr>
      <vt:lpstr>PowerPoint 簡報</vt:lpstr>
      <vt:lpstr>護理專業的目標</vt:lpstr>
      <vt:lpstr>PowerPoint 簡報</vt:lpstr>
      <vt:lpstr>PowerPoint 簡報</vt:lpstr>
      <vt:lpstr>護理人員應具備的條件</vt:lpstr>
      <vt:lpstr>護理專業的業務範圍</vt:lpstr>
      <vt:lpstr>依工作場所區分</vt:lpstr>
      <vt:lpstr>依工作場所區分(cont’)</vt:lpstr>
      <vt:lpstr>我國醫療保健體系</vt:lpstr>
      <vt:lpstr>PowerPoint 簡報</vt:lpstr>
      <vt:lpstr>PowerPoint 簡報</vt:lpstr>
      <vt:lpstr>選擇輔英護理系的七大理由</vt:lpstr>
      <vt:lpstr>PowerPoint 簡報</vt:lpstr>
      <vt:lpstr>PowerPoint 簡報</vt:lpstr>
      <vt:lpstr>護理大樓</vt:lpstr>
      <vt:lpstr>護理大樓</vt:lpstr>
      <vt:lpstr>護理系培育目標</vt:lpstr>
      <vt:lpstr>護理學示範教室與示範病房</vt:lpstr>
      <vt:lpstr>基本護理學 示範病房</vt:lpstr>
      <vt:lpstr>手術室示範室</vt:lpstr>
      <vt:lpstr>加冠典禮</vt:lpstr>
      <vt:lpstr>臨床技能中心</vt:lpstr>
      <vt:lpstr>自學中心</vt:lpstr>
      <vt:lpstr>PowerPoint 簡報</vt:lpstr>
      <vt:lpstr>                                中醫護理示範教室</vt:lpstr>
      <vt:lpstr>本校學生就學期間提供申請獎學金之類別</vt:lpstr>
      <vt:lpstr>護理系畢業生畢業出路</vt:lpstr>
      <vt:lpstr>護理系畢業生畢業出路</vt:lpstr>
      <vt:lpstr>歡迎您加入 輔英護理系 大家庭</vt:lpstr>
      <vt:lpstr>PowerPoint 簡報</vt:lpstr>
    </vt:vector>
  </TitlesOfParts>
  <Company>CMT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『兵學理論』授課計畫提報</dc:title>
  <dc:creator>TestUser</dc:creator>
  <cp:lastModifiedBy>User</cp:lastModifiedBy>
  <cp:revision>481</cp:revision>
  <dcterms:created xsi:type="dcterms:W3CDTF">2011-12-29T06:57:11Z</dcterms:created>
  <dcterms:modified xsi:type="dcterms:W3CDTF">2016-02-25T04:13:08Z</dcterms:modified>
</cp:coreProperties>
</file>